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1" r:id="rId1"/>
  </p:sldMasterIdLst>
  <p:notesMasterIdLst>
    <p:notesMasterId r:id="rId31"/>
  </p:notesMasterIdLst>
  <p:handoutMasterIdLst>
    <p:handoutMasterId r:id="rId32"/>
  </p:handoutMasterIdLst>
  <p:sldIdLst>
    <p:sldId id="257" r:id="rId2"/>
    <p:sldId id="278" r:id="rId3"/>
    <p:sldId id="25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5" r:id="rId21"/>
    <p:sldId id="276" r:id="rId22"/>
    <p:sldId id="274" r:id="rId23"/>
    <p:sldId id="277"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076" autoAdjust="0"/>
  </p:normalViewPr>
  <p:slideViewPr>
    <p:cSldViewPr snapToGrid="0" snapToObjects="1">
      <p:cViewPr>
        <p:scale>
          <a:sx n="75" d="100"/>
          <a:sy n="75" d="100"/>
        </p:scale>
        <p:origin x="-1768" y="3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D29D6F-A43C-DC49-81DE-9AE98CD76546}" type="datetimeFigureOut">
              <a:rPr lang="en-US" smtClean="0"/>
              <a:t>13/03/2014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2120F3-B8F7-7841-82D6-368A1E8995C7}" type="slidenum">
              <a:rPr lang="en-US" smtClean="0"/>
              <a:t>‹#›</a:t>
            </a:fld>
            <a:endParaRPr lang="en-US"/>
          </a:p>
        </p:txBody>
      </p:sp>
    </p:spTree>
    <p:extLst>
      <p:ext uri="{BB962C8B-B14F-4D97-AF65-F5344CB8AC3E}">
        <p14:creationId xmlns:p14="http://schemas.microsoft.com/office/powerpoint/2010/main" val="23872910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1ECD8A-4240-8744-8247-394BD3987231}" type="datetimeFigureOut">
              <a:rPr lang="en-US" smtClean="0"/>
              <a:t>13/03/2014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56F86B-4059-A944-9FB5-FB069FA4AC1C}" type="slidenum">
              <a:rPr lang="en-US" smtClean="0"/>
              <a:t>‹#›</a:t>
            </a:fld>
            <a:endParaRPr lang="en-US"/>
          </a:p>
        </p:txBody>
      </p:sp>
    </p:spTree>
    <p:extLst>
      <p:ext uri="{BB962C8B-B14F-4D97-AF65-F5344CB8AC3E}">
        <p14:creationId xmlns:p14="http://schemas.microsoft.com/office/powerpoint/2010/main" val="12966612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Overview </a:t>
            </a:r>
            <a:endParaRPr lang="en-US" dirty="0" smtClean="0">
              <a:effectLst/>
            </a:endParaRPr>
          </a:p>
          <a:p>
            <a:r>
              <a:rPr lang="en-US" sz="1200" kern="1200" dirty="0" smtClean="0">
                <a:solidFill>
                  <a:schemeClr val="tx1"/>
                </a:solidFill>
                <a:effectLst/>
                <a:latin typeface="+mn-lt"/>
                <a:ea typeface="+mn-ea"/>
                <a:cs typeface="+mn-cs"/>
              </a:rPr>
              <a:t>An extended essay in economics provides students with an opportunity to undertake in-depth research in economics in an area of personal interest to them. It allows students to develop research skills, to apply economic theory to real-world situations, and to </a:t>
            </a:r>
            <a:r>
              <a:rPr lang="en-US" sz="1200" kern="1200" dirty="0" err="1" smtClean="0">
                <a:solidFill>
                  <a:schemeClr val="tx1"/>
                </a:solidFill>
                <a:effectLst/>
                <a:latin typeface="+mn-lt"/>
                <a:ea typeface="+mn-ea"/>
                <a:cs typeface="+mn-cs"/>
              </a:rPr>
              <a:t>analyse</a:t>
            </a:r>
            <a:r>
              <a:rPr lang="en-US" sz="1200" kern="1200" dirty="0" smtClean="0">
                <a:solidFill>
                  <a:schemeClr val="tx1"/>
                </a:solidFill>
                <a:effectLst/>
                <a:latin typeface="+mn-lt"/>
                <a:ea typeface="+mn-ea"/>
                <a:cs typeface="+mn-cs"/>
              </a:rPr>
              <a:t> and evaluate the outcomes of their research. The outcome of the research should be a coherent and structured analytical essay that effectively addresses the particular research question.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3</a:t>
            </a:fld>
            <a:endParaRPr lang="en-US"/>
          </a:p>
        </p:txBody>
      </p:sp>
    </p:spTree>
    <p:extLst>
      <p:ext uri="{BB962C8B-B14F-4D97-AF65-F5344CB8AC3E}">
        <p14:creationId xmlns:p14="http://schemas.microsoft.com/office/powerpoint/2010/main" val="5978580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B: introduction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introduction should explain succinctly the significance of the subject, why it is worthy of investigation, and how the research question is appropriate for economic analysis. The introduction should not be seen as an excuse for padding out an essay with a lengthy superficial account of the reasons for choosing the subject. The student’s personal experience or particular opinion is rarely relevant here. tells the reader what to expect) </a:t>
            </a:r>
            <a:endParaRPr lang="en-US" dirty="0" smtClean="0">
              <a:effectLst/>
            </a:endParaRPr>
          </a:p>
          <a:p>
            <a:endParaRPr lang="en-US" dirty="0" smtClean="0">
              <a:effectLst/>
            </a:endParaRPr>
          </a:p>
        </p:txBody>
      </p:sp>
      <p:sp>
        <p:nvSpPr>
          <p:cNvPr id="4" name="Slide Number Placeholder 3"/>
          <p:cNvSpPr>
            <a:spLocks noGrp="1"/>
          </p:cNvSpPr>
          <p:nvPr>
            <p:ph type="sldNum" sz="quarter" idx="10"/>
          </p:nvPr>
        </p:nvSpPr>
        <p:spPr/>
        <p:txBody>
          <a:bodyPr/>
          <a:lstStyle/>
          <a:p>
            <a:fld id="{AC56F86B-4059-A944-9FB5-FB069FA4AC1C}" type="slidenum">
              <a:rPr lang="en-US" smtClean="0"/>
              <a:t>13</a:t>
            </a:fld>
            <a:endParaRPr lang="en-US"/>
          </a:p>
        </p:txBody>
      </p:sp>
    </p:spTree>
    <p:extLst>
      <p:ext uri="{BB962C8B-B14F-4D97-AF65-F5344CB8AC3E}">
        <p14:creationId xmlns:p14="http://schemas.microsoft.com/office/powerpoint/2010/main" val="1907289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C: investigation </a:t>
            </a:r>
            <a:endParaRPr lang="en-US" dirty="0" smtClean="0">
              <a:effectLst/>
            </a:endParaRPr>
          </a:p>
          <a:p>
            <a:r>
              <a:rPr lang="en-US" sz="1200" kern="1200" dirty="0" smtClean="0">
                <a:solidFill>
                  <a:schemeClr val="tx1"/>
                </a:solidFill>
                <a:effectLst/>
                <a:latin typeface="+mn-lt"/>
                <a:ea typeface="+mn-ea"/>
                <a:cs typeface="+mn-cs"/>
              </a:rPr>
              <a:t>The range of resources available will be influenced by various factors, but above all by the topic. At the very least, there should be some evidence that appropriate economic sources have been consulted. </a:t>
            </a:r>
            <a:endParaRPr lang="en-US" dirty="0" smtClean="0">
              <a:effectLst/>
            </a:endParaRPr>
          </a:p>
          <a:p>
            <a:r>
              <a:rPr lang="en-US" sz="1200" kern="1200" dirty="0" smtClean="0">
                <a:solidFill>
                  <a:schemeClr val="tx1"/>
                </a:solidFill>
                <a:effectLst/>
                <a:latin typeface="+mn-lt"/>
                <a:ea typeface="+mn-ea"/>
                <a:cs typeface="+mn-cs"/>
              </a:rPr>
              <a:t>Wherever possible, primary sources should be used, with secondary sources as evidential support. Statistical data collected from books or the internet (for example, from national statistical agencies, the IMF, the ILO, the World Bank, the WTO) may be very valuable and can be effectively used to answer the question. </a:t>
            </a:r>
            <a:endParaRPr lang="en-US" dirty="0" smtClean="0">
              <a:effectLst/>
            </a:endParaRPr>
          </a:p>
          <a:p>
            <a:r>
              <a:rPr lang="en-US" sz="1200" kern="1200" dirty="0" smtClean="0">
                <a:solidFill>
                  <a:schemeClr val="tx1"/>
                </a:solidFill>
                <a:effectLst/>
                <a:latin typeface="+mn-lt"/>
                <a:ea typeface="+mn-ea"/>
                <a:cs typeface="+mn-cs"/>
              </a:rPr>
              <a:t>If surveys are carried out, the questions must reflect appropriate and sensible economic analysis. For example, any conclusions about the elasticity of demand for a good would be highly suspect if a survey asked about the hypothetical change in a quantity demanded based on a hypothetical change in price. </a:t>
            </a:r>
            <a:endParaRPr lang="en-US" dirty="0" smtClean="0">
              <a:effectLst/>
            </a:endParaRP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Good planning may be demonstrated by the use of appropriate information to support a well-structured argument. The essay should not include theory or information that is not used to answer the research question directly. For example, it would not be appropriate to include large sections of textbook economic theory without showing how and why the theory can be applied to the particular research question. </a:t>
            </a:r>
            <a:endParaRPr lang="en-US" dirty="0" smtClean="0">
              <a:effectLst/>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14</a:t>
            </a:fld>
            <a:endParaRPr lang="en-US"/>
          </a:p>
        </p:txBody>
      </p:sp>
    </p:spTree>
    <p:extLst>
      <p:ext uri="{BB962C8B-B14F-4D97-AF65-F5344CB8AC3E}">
        <p14:creationId xmlns:p14="http://schemas.microsoft.com/office/powerpoint/2010/main" val="2922147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D: knowledge and understanding of the topic studied </a:t>
            </a:r>
            <a:endParaRPr lang="en-US" dirty="0" smtClean="0">
              <a:effectLst/>
            </a:endParaRPr>
          </a:p>
          <a:p>
            <a:r>
              <a:rPr lang="en-US" sz="1200" kern="1200" dirty="0" smtClean="0">
                <a:solidFill>
                  <a:schemeClr val="tx1"/>
                </a:solidFill>
                <a:effectLst/>
                <a:latin typeface="+mn-lt"/>
                <a:ea typeface="+mn-ea"/>
                <a:cs typeface="+mn-cs"/>
              </a:rPr>
              <a:t>Having chosen a topic of interest and carried out an appropriate amount of research, the student should be able to demonstrate in-depth knowledge of the topic. This is another reason why the research question has to be suitably focused. The essay should be comprehensive and thorough. </a:t>
            </a:r>
            <a:endParaRPr lang="en-US" dirty="0" smtClean="0">
              <a:effectLst/>
            </a:endParaRPr>
          </a:p>
          <a:p>
            <a:r>
              <a:rPr lang="en-US" sz="1200" kern="1200" dirty="0" smtClean="0">
                <a:solidFill>
                  <a:schemeClr val="tx1"/>
                </a:solidFill>
                <a:effectLst/>
                <a:latin typeface="+mn-lt"/>
                <a:ea typeface="+mn-ea"/>
                <a:cs typeface="+mn-cs"/>
              </a:rPr>
              <a:t>Axes and curves/lines on diagrams should be fully </a:t>
            </a:r>
            <a:r>
              <a:rPr lang="en-US" sz="1200" kern="1200" dirty="0" err="1" smtClean="0">
                <a:solidFill>
                  <a:schemeClr val="tx1"/>
                </a:solidFill>
                <a:effectLst/>
                <a:latin typeface="+mn-lt"/>
                <a:ea typeface="+mn-ea"/>
                <a:cs typeface="+mn-cs"/>
              </a:rPr>
              <a:t>labelled</a:t>
            </a:r>
            <a:r>
              <a:rPr lang="en-US" sz="1200" kern="1200" dirty="0" smtClean="0">
                <a:solidFill>
                  <a:schemeClr val="tx1"/>
                </a:solidFill>
                <a:effectLst/>
                <a:latin typeface="+mn-lt"/>
                <a:ea typeface="+mn-ea"/>
                <a:cs typeface="+mn-cs"/>
              </a:rPr>
              <a:t>. Relationships between curves/lines should be accurately drawn. For example, the relationship between marginal and average values should always show the correct mathematical link. If appropriate, there should be an appreciation of the ideological underpinning of a diagram. For example, an essay looking at demand management as a way of reducing unemployment should use an appropriate AS curve.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15</a:t>
            </a:fld>
            <a:endParaRPr lang="en-US"/>
          </a:p>
        </p:txBody>
      </p:sp>
    </p:spTree>
    <p:extLst>
      <p:ext uri="{BB962C8B-B14F-4D97-AF65-F5344CB8AC3E}">
        <p14:creationId xmlns:p14="http://schemas.microsoft.com/office/powerpoint/2010/main" val="3558575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E: reasoned argument </a:t>
            </a:r>
            <a:endParaRPr lang="en-US" dirty="0" smtClean="0">
              <a:effectLst/>
            </a:endParaRPr>
          </a:p>
          <a:p>
            <a:r>
              <a:rPr lang="en-US" sz="1200" kern="1200" dirty="0" smtClean="0">
                <a:solidFill>
                  <a:schemeClr val="tx1"/>
                </a:solidFill>
                <a:effectLst/>
                <a:latin typeface="+mn-lt"/>
                <a:ea typeface="+mn-ea"/>
                <a:cs typeface="+mn-cs"/>
              </a:rPr>
              <a:t>It should be evident throughout the entire essay that the research question is being answered. Relevant economic theory, concepts and data/information must be integrated in a logical and coherent manner. A valid and persuasive argument needs to be developed in a clear and structured way, with some awareness that there may be alternative viewpoints.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16</a:t>
            </a:fld>
            <a:endParaRPr lang="en-US"/>
          </a:p>
        </p:txBody>
      </p:sp>
    </p:spTree>
    <p:extLst>
      <p:ext uri="{BB962C8B-B14F-4D97-AF65-F5344CB8AC3E}">
        <p14:creationId xmlns:p14="http://schemas.microsoft.com/office/powerpoint/2010/main" val="3969972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F: application of analytical and evaluative skills appropriate to the subject </a:t>
            </a:r>
            <a:endParaRPr lang="en-US" dirty="0" smtClean="0">
              <a:effectLst/>
            </a:endParaRPr>
          </a:p>
          <a:p>
            <a:r>
              <a:rPr lang="en-US" sz="1200" kern="1200" dirty="0" smtClean="0">
                <a:solidFill>
                  <a:schemeClr val="tx1"/>
                </a:solidFill>
                <a:effectLst/>
                <a:latin typeface="+mn-lt"/>
                <a:ea typeface="+mn-ea"/>
                <a:cs typeface="+mn-cs"/>
              </a:rPr>
              <a:t>Data/information must be used in the context of appropriate economic concepts and theories. Effective analysis occurs if the information gathered is examined using economic theories. Essays that are highly descriptive will score poorly here. </a:t>
            </a:r>
            <a:endParaRPr lang="en-US" dirty="0" smtClean="0">
              <a:effectLst/>
            </a:endParaRPr>
          </a:p>
          <a:p>
            <a:r>
              <a:rPr lang="en-US" sz="1200" kern="1200" dirty="0" smtClean="0">
                <a:solidFill>
                  <a:schemeClr val="tx1"/>
                </a:solidFill>
                <a:effectLst/>
                <a:latin typeface="+mn-lt"/>
                <a:ea typeface="+mn-ea"/>
                <a:cs typeface="+mn-cs"/>
              </a:rPr>
              <a:t>Students should show critical awareness of the validity of their information and the possible limitations of their argument. Very importantly, the essay should clearly note any assumptions that have been made in setting out the argument and reaching the conclusions. </a:t>
            </a:r>
            <a:endParaRPr lang="en-US" dirty="0" smtClean="0">
              <a:effectLst/>
            </a:endParaRPr>
          </a:p>
          <a:p>
            <a:r>
              <a:rPr lang="en-US" sz="1200" kern="1200" dirty="0" smtClean="0">
                <a:solidFill>
                  <a:schemeClr val="tx1"/>
                </a:solidFill>
                <a:effectLst/>
                <a:latin typeface="+mn-lt"/>
                <a:ea typeface="+mn-ea"/>
                <a:cs typeface="+mn-cs"/>
              </a:rPr>
              <a:t>Diagrams should rarely be included if there is no evidence to support their relevance to the research question. For example, an essay looking at a non-collusive oligopoly should not indiscriminately include a kinked demand curve if there is no evidence of the </a:t>
            </a:r>
            <a:r>
              <a:rPr lang="en-US" sz="1200" kern="1200" dirty="0" err="1" smtClean="0">
                <a:solidFill>
                  <a:schemeClr val="tx1"/>
                </a:solidFill>
                <a:effectLst/>
                <a:latin typeface="+mn-lt"/>
                <a:ea typeface="+mn-ea"/>
                <a:cs typeface="+mn-cs"/>
              </a:rPr>
              <a:t>behaviour</a:t>
            </a:r>
            <a:r>
              <a:rPr lang="en-US" sz="1200" kern="1200" dirty="0" smtClean="0">
                <a:solidFill>
                  <a:schemeClr val="tx1"/>
                </a:solidFill>
                <a:effectLst/>
                <a:latin typeface="+mn-lt"/>
                <a:ea typeface="+mn-ea"/>
                <a:cs typeface="+mn-cs"/>
              </a:rPr>
              <a:t> associated with such a curve. </a:t>
            </a:r>
            <a:endParaRPr lang="en-US" dirty="0" smtClean="0">
              <a:effectLst/>
            </a:endParaRPr>
          </a:p>
          <a:p>
            <a:r>
              <a:rPr lang="en-US" sz="1200" kern="1200" dirty="0" smtClean="0">
                <a:solidFill>
                  <a:schemeClr val="tx1"/>
                </a:solidFill>
                <a:effectLst/>
                <a:latin typeface="+mn-lt"/>
                <a:ea typeface="+mn-ea"/>
                <a:cs typeface="+mn-cs"/>
              </a:rPr>
              <a:t>If theories or diagrams are included that are not supported by evidence, the student should note that the situation might be explained by the theory, but that there is no evidence to prove firmly that the theory is valid. For example, where it appears that a firm is operating in a monopolistically competitive market and is not making abnormal profits but the student does not have proof of this, then the explanation should make clear that it is an assumption and that it has not been empirically proven. </a:t>
            </a:r>
            <a:endParaRPr lang="en-US" dirty="0" smtClean="0">
              <a:effectLst/>
            </a:endParaRPr>
          </a:p>
          <a:p>
            <a:r>
              <a:rPr lang="en-US" sz="1200" kern="1200" dirty="0" smtClean="0">
                <a:solidFill>
                  <a:schemeClr val="tx1"/>
                </a:solidFill>
                <a:effectLst/>
                <a:latin typeface="+mn-lt"/>
                <a:ea typeface="+mn-ea"/>
                <a:cs typeface="+mn-cs"/>
              </a:rPr>
              <a:t>Diagrams must be integrated into the essay. Real data should be used on diagrams wherever possible. For example, if the essay is about using taxes to reduce the negative externalities caused by smoking in Canada, then the y-axis should show “the price of cigarettes (C$ per package)” and any real numbers (for example, 25% tax) should show on the diagram. When real values are known, they should be shown.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17</a:t>
            </a:fld>
            <a:endParaRPr lang="en-US"/>
          </a:p>
        </p:txBody>
      </p:sp>
    </p:spTree>
    <p:extLst>
      <p:ext uri="{BB962C8B-B14F-4D97-AF65-F5344CB8AC3E}">
        <p14:creationId xmlns:p14="http://schemas.microsoft.com/office/powerpoint/2010/main" val="328818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G: use of language appropriate to the subject </a:t>
            </a:r>
            <a:endParaRPr lang="en-US" dirty="0" smtClean="0">
              <a:effectLst/>
            </a:endParaRPr>
          </a:p>
          <a:p>
            <a:r>
              <a:rPr lang="en-US" sz="1200" kern="1200" dirty="0" smtClean="0">
                <a:solidFill>
                  <a:schemeClr val="tx1"/>
                </a:solidFill>
                <a:effectLst/>
                <a:latin typeface="+mn-lt"/>
                <a:ea typeface="+mn-ea"/>
                <a:cs typeface="+mn-cs"/>
              </a:rPr>
              <a:t>It is extremely important that economic terminology is used and that definitions of key terms are provided. This will clearly enhance the academic tone of the essay. </a:t>
            </a:r>
            <a:endParaRPr lang="en-US" dirty="0" smtClean="0">
              <a:effectLst/>
            </a:endParaRPr>
          </a:p>
          <a:p>
            <a:r>
              <a:rPr lang="en-US" sz="1200" kern="1200" dirty="0" smtClean="0">
                <a:solidFill>
                  <a:schemeClr val="tx1"/>
                </a:solidFill>
                <a:effectLst/>
                <a:latin typeface="+mn-lt"/>
                <a:ea typeface="+mn-ea"/>
                <a:cs typeface="+mn-cs"/>
              </a:rPr>
              <a:t>Definitions should be precise. For example, a discussion of elasticity should refer to percentage or proportionate changes as opposed to “big” or “small” changes.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18</a:t>
            </a:fld>
            <a:endParaRPr lang="en-US"/>
          </a:p>
        </p:txBody>
      </p:sp>
    </p:spTree>
    <p:extLst>
      <p:ext uri="{BB962C8B-B14F-4D97-AF65-F5344CB8AC3E}">
        <p14:creationId xmlns:p14="http://schemas.microsoft.com/office/powerpoint/2010/main" val="1550931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H: conclusion </a:t>
            </a:r>
            <a:endParaRPr lang="en-US" dirty="0" smtClean="0">
              <a:effectLst/>
            </a:endParaRPr>
          </a:p>
          <a:p>
            <a:r>
              <a:rPr lang="en-US" sz="1200" kern="1200" dirty="0" smtClean="0">
                <a:solidFill>
                  <a:schemeClr val="tx1"/>
                </a:solidFill>
                <a:effectLst/>
                <a:latin typeface="+mn-lt"/>
                <a:ea typeface="+mn-ea"/>
                <a:cs typeface="+mn-cs"/>
              </a:rPr>
              <a:t>“Consistent” is the key word here: the conclusion should develop out of the argument and not introduce any new material. Any obvious limitations to the analysis/argument should be restated here, as evidence of critical awareness. For example, if a survey is carried out but the sample size is deemed to be rather small, then it could be stated that the sample size might limit the validity of the conclusion drawn. If interviews are carried out, it could be noted that the ideological bias of the interviewees might limit the validity of the conclusions drawn.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conclusion (which says what has been achieved, including notes of any limitations and any questions that have not been resolved).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19</a:t>
            </a:fld>
            <a:endParaRPr lang="en-US"/>
          </a:p>
        </p:txBody>
      </p:sp>
    </p:spTree>
    <p:extLst>
      <p:ext uri="{BB962C8B-B14F-4D97-AF65-F5344CB8AC3E}">
        <p14:creationId xmlns:p14="http://schemas.microsoft.com/office/powerpoint/2010/main" val="1550931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J: abstract </a:t>
            </a:r>
            <a:endParaRPr lang="en-US" dirty="0" smtClean="0">
              <a:effectLst/>
            </a:endParaRPr>
          </a:p>
          <a:p>
            <a:r>
              <a:rPr lang="en-US" sz="1200" kern="1200" dirty="0" smtClean="0">
                <a:solidFill>
                  <a:schemeClr val="tx1"/>
                </a:solidFill>
                <a:effectLst/>
                <a:latin typeface="+mn-lt"/>
                <a:ea typeface="+mn-ea"/>
                <a:cs typeface="+mn-cs"/>
              </a:rPr>
              <a:t>The abstract is judged on the clarity with which it states the research question, explains how the investigation was carried out and summarizes the conclusion. However, the quality of the research question or the conclusion is not judged here. For example, an essay with a very broad research question, such as “What were the effects of the Asian financial crisis?”, is likely to score poorly on several of the criteria simply because it is far too broad and unfocused. However, if the student clearly states the (poor) question and includes the other two required elements, then the abstract can still receive full marks.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20</a:t>
            </a:fld>
            <a:endParaRPr lang="en-US"/>
          </a:p>
        </p:txBody>
      </p:sp>
    </p:spTree>
    <p:extLst>
      <p:ext uri="{BB962C8B-B14F-4D97-AF65-F5344CB8AC3E}">
        <p14:creationId xmlns:p14="http://schemas.microsoft.com/office/powerpoint/2010/main" val="1550931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K: holistic judgment </a:t>
            </a:r>
            <a:endParaRPr lang="en-US" dirty="0" smtClean="0">
              <a:effectLst/>
            </a:endParaRPr>
          </a:p>
          <a:p>
            <a:r>
              <a:rPr lang="en-US" sz="1200" kern="1200" dirty="0" smtClean="0">
                <a:solidFill>
                  <a:schemeClr val="tx1"/>
                </a:solidFill>
                <a:effectLst/>
                <a:latin typeface="+mn-lt"/>
                <a:ea typeface="+mn-ea"/>
                <a:cs typeface="+mn-cs"/>
              </a:rPr>
              <a:t>Qualities that are rewarded under this criterion include the following. </a:t>
            </a:r>
            <a:endParaRPr lang="en-US" dirty="0" smtClean="0">
              <a:effectLst/>
            </a:endParaRPr>
          </a:p>
          <a:p>
            <a:r>
              <a:rPr lang="en-US" sz="1200" kern="1200" dirty="0" smtClean="0">
                <a:solidFill>
                  <a:schemeClr val="tx1"/>
                </a:solidFill>
                <a:effectLst/>
                <a:latin typeface="+mn-lt"/>
                <a:ea typeface="+mn-ea"/>
                <a:cs typeface="+mn-cs"/>
              </a:rPr>
              <a:t>Intellectual initiative: Ways of demonstrating this in economics essays include undertaking appropriate primary research, for example, the construction of a meaningful and relevant survey with an appropriate sample, </a:t>
            </a:r>
            <a:r>
              <a:rPr lang="en-US" sz="1200" b="1" kern="1200" dirty="0" smtClean="0">
                <a:solidFill>
                  <a:schemeClr val="tx1"/>
                </a:solidFill>
                <a:effectLst/>
                <a:latin typeface="+mn-lt"/>
                <a:ea typeface="+mn-ea"/>
                <a:cs typeface="+mn-cs"/>
              </a:rPr>
              <a:t>or </a:t>
            </a:r>
            <a:r>
              <a:rPr lang="en-US" sz="1200" kern="1200" dirty="0" smtClean="0">
                <a:solidFill>
                  <a:schemeClr val="tx1"/>
                </a:solidFill>
                <a:effectLst/>
                <a:latin typeface="+mn-lt"/>
                <a:ea typeface="+mn-ea"/>
                <a:cs typeface="+mn-cs"/>
              </a:rPr>
              <a:t>interview(s) with relevant people, drawing meaningful conclusions based on an analysis of a large amount of statistical data and the choice of an original topic (although it should be noted that less original topics should not be penalized here). </a:t>
            </a:r>
          </a:p>
          <a:p>
            <a:r>
              <a:rPr lang="en-US" sz="1200" kern="1200" dirty="0" smtClean="0">
                <a:solidFill>
                  <a:schemeClr val="tx1"/>
                </a:solidFill>
                <a:effectLst/>
                <a:latin typeface="+mn-lt"/>
                <a:ea typeface="+mn-ea"/>
                <a:cs typeface="+mn-cs"/>
              </a:rPr>
              <a:t>Insight and depth of understanding: These are most likely to be demonstrated as a consequence of making mature and balanced conclusions from the research undertaken, showing awareness of the limitations of the research and evaluating the applicability of economic theory. </a:t>
            </a: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21</a:t>
            </a:fld>
            <a:endParaRPr lang="en-US"/>
          </a:p>
        </p:txBody>
      </p:sp>
    </p:spTree>
    <p:extLst>
      <p:ext uri="{BB962C8B-B14F-4D97-AF65-F5344CB8AC3E}">
        <p14:creationId xmlns:p14="http://schemas.microsoft.com/office/powerpoint/2010/main" val="1550931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Criterion I: formal presentation </a:t>
            </a:r>
            <a:endParaRPr lang="en-US" dirty="0" smtClean="0">
              <a:effectLst/>
            </a:endParaRPr>
          </a:p>
          <a:p>
            <a:r>
              <a:rPr lang="en-US" sz="1200" kern="1200" dirty="0" smtClean="0">
                <a:solidFill>
                  <a:schemeClr val="tx1"/>
                </a:solidFill>
                <a:effectLst/>
                <a:latin typeface="+mn-lt"/>
                <a:ea typeface="+mn-ea"/>
                <a:cs typeface="+mn-cs"/>
              </a:rPr>
              <a:t>This criterion relates to the extent to which the essay conforms to academic standards about the way in which research papers should be presented. The presentation of essays that omit a bibliography or that do not give references for quotations is deemed unacceptable (level 0). Essays that omit one of the required elements—title page, table of contents, page numbers—are deemed no better than satisfactory (maximum level 2), while essays that omit two of them are deemed poor at best (maximum level 1). Additionally, if diagrams are poorly presented or if the information shown on the diagram is unclear, one mark should be deducted.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22</a:t>
            </a:fld>
            <a:endParaRPr lang="en-US"/>
          </a:p>
        </p:txBody>
      </p:sp>
    </p:spTree>
    <p:extLst>
      <p:ext uri="{BB962C8B-B14F-4D97-AF65-F5344CB8AC3E}">
        <p14:creationId xmlns:p14="http://schemas.microsoft.com/office/powerpoint/2010/main" val="1550931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Essays should not be historical. They should be related to economic information that is no more than three years old. Essays that are too retrospective, for example, “What was the impact of the South-East Asian crash on Thailand during 1990–1995?”, almost invariably become descriptive.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4</a:t>
            </a:fld>
            <a:endParaRPr lang="en-US"/>
          </a:p>
        </p:txBody>
      </p:sp>
    </p:spTree>
    <p:extLst>
      <p:ext uri="{BB962C8B-B14F-4D97-AF65-F5344CB8AC3E}">
        <p14:creationId xmlns:p14="http://schemas.microsoft.com/office/powerpoint/2010/main" val="5978580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a:t>
            </a:r>
            <a:r>
              <a:rPr lang="en-US" dirty="0" err="1" smtClean="0"/>
              <a:t>www.itseducation.asia</a:t>
            </a:r>
            <a:r>
              <a:rPr lang="en-US" dirty="0" smtClean="0"/>
              <a:t>/dried-seafood-</a:t>
            </a:r>
            <a:r>
              <a:rPr lang="en-US" dirty="0" err="1" smtClean="0"/>
              <a:t>hong</a:t>
            </a:r>
            <a:r>
              <a:rPr lang="en-US" dirty="0" smtClean="0"/>
              <a:t>-</a:t>
            </a:r>
            <a:r>
              <a:rPr lang="en-US" dirty="0" err="1" smtClean="0"/>
              <a:t>kong.htm</a:t>
            </a:r>
            <a:endParaRPr lang="en-US" dirty="0" smtClean="0"/>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23</a:t>
            </a:fld>
            <a:endParaRPr lang="en-US"/>
          </a:p>
        </p:txBody>
      </p:sp>
    </p:spTree>
    <p:extLst>
      <p:ext uri="{BB962C8B-B14F-4D97-AF65-F5344CB8AC3E}">
        <p14:creationId xmlns:p14="http://schemas.microsoft.com/office/powerpoint/2010/main" val="7628334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Harvard citation and referencing guide </a:t>
            </a: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26</a:t>
            </a:fld>
            <a:endParaRPr lang="en-US"/>
          </a:p>
        </p:txBody>
      </p:sp>
    </p:spTree>
    <p:extLst>
      <p:ext uri="{BB962C8B-B14F-4D97-AF65-F5344CB8AC3E}">
        <p14:creationId xmlns:p14="http://schemas.microsoft.com/office/powerpoint/2010/main" val="2889850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handout with the assessment criteria</a:t>
            </a:r>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27</a:t>
            </a:fld>
            <a:endParaRPr lang="en-US"/>
          </a:p>
        </p:txBody>
      </p:sp>
    </p:spTree>
    <p:extLst>
      <p:ext uri="{BB962C8B-B14F-4D97-AF65-F5344CB8AC3E}">
        <p14:creationId xmlns:p14="http://schemas.microsoft.com/office/powerpoint/2010/main" val="1245858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Overview </a:t>
            </a:r>
            <a:endParaRPr lang="en-US" dirty="0" smtClean="0">
              <a:effectLst/>
            </a:endParaRPr>
          </a:p>
          <a:p>
            <a:r>
              <a:rPr lang="en-US" sz="1200" kern="1200" dirty="0" smtClean="0">
                <a:solidFill>
                  <a:schemeClr val="tx1"/>
                </a:solidFill>
                <a:effectLst/>
                <a:latin typeface="+mn-lt"/>
                <a:ea typeface="+mn-ea"/>
                <a:cs typeface="+mn-cs"/>
              </a:rPr>
              <a:t>An extended essay in economics provides students with an opportunity to undertake in-depth research in economics in an area of personal interest to them. It allows students to develop research skills, to apply economic theory to real-world situations, and to </a:t>
            </a:r>
            <a:r>
              <a:rPr lang="en-US" sz="1200" kern="1200" dirty="0" err="1" smtClean="0">
                <a:solidFill>
                  <a:schemeClr val="tx1"/>
                </a:solidFill>
                <a:effectLst/>
                <a:latin typeface="+mn-lt"/>
                <a:ea typeface="+mn-ea"/>
                <a:cs typeface="+mn-cs"/>
              </a:rPr>
              <a:t>analyse</a:t>
            </a:r>
            <a:r>
              <a:rPr lang="en-US" sz="1200" kern="1200" dirty="0" smtClean="0">
                <a:solidFill>
                  <a:schemeClr val="tx1"/>
                </a:solidFill>
                <a:effectLst/>
                <a:latin typeface="+mn-lt"/>
                <a:ea typeface="+mn-ea"/>
                <a:cs typeface="+mn-cs"/>
              </a:rPr>
              <a:t> and evaluate the outcomes of their research. The outcome of the research should be a coherent and structured analytical essay that effectively addresses the particular research question.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5</a:t>
            </a:fld>
            <a:endParaRPr lang="en-US"/>
          </a:p>
        </p:txBody>
      </p:sp>
    </p:spTree>
    <p:extLst>
      <p:ext uri="{BB962C8B-B14F-4D97-AF65-F5344CB8AC3E}">
        <p14:creationId xmlns:p14="http://schemas.microsoft.com/office/powerpoint/2010/main" val="597858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Students should ensure that their research question can be answered using economic concepts and theories, and that the question does not lean too heavily towards business and management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To what extent has the introduction of Total Quality Management (TQM) improved quality at ABC Ltd?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6</a:t>
            </a:fld>
            <a:endParaRPr lang="en-US"/>
          </a:p>
        </p:txBody>
      </p:sp>
    </p:spTree>
    <p:extLst>
      <p:ext uri="{BB962C8B-B14F-4D97-AF65-F5344CB8AC3E}">
        <p14:creationId xmlns:p14="http://schemas.microsoft.com/office/powerpoint/2010/main" val="1786765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topic chosen should provide opportunities for some critical analysis of the data collected. Topics that depend entirely on summarizing general secondary data should be avoided, as they are likely to lead to an essay that is essentially narrative or descriptive in nature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7</a:t>
            </a:fld>
            <a:endParaRPr lang="en-US"/>
          </a:p>
        </p:txBody>
      </p:sp>
    </p:spTree>
    <p:extLst>
      <p:ext uri="{BB962C8B-B14F-4D97-AF65-F5344CB8AC3E}">
        <p14:creationId xmlns:p14="http://schemas.microsoft.com/office/powerpoint/2010/main" val="4022360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Restricting the scope of the essay will help to ensure a clear focus, and will also provide opportunities for demonstrating detailed economic understanding and critical analysis. Choosing a research question that is made up of more than one question is unlikely to result in a successful essay—for example, “Is the café industry in Vienna an example of oligopoly and, if so, do the </a:t>
            </a:r>
            <a:r>
              <a:rPr lang="en-US" sz="1200" kern="1200" dirty="0" err="1" smtClean="0">
                <a:solidFill>
                  <a:schemeClr val="tx1"/>
                </a:solidFill>
                <a:effectLst/>
                <a:latin typeface="+mn-lt"/>
                <a:ea typeface="+mn-ea"/>
                <a:cs typeface="+mn-cs"/>
              </a:rPr>
              <a:t>cafés</a:t>
            </a:r>
            <a:r>
              <a:rPr lang="en-US" sz="1200" kern="1200" dirty="0" smtClean="0">
                <a:solidFill>
                  <a:schemeClr val="tx1"/>
                </a:solidFill>
                <a:effectLst/>
                <a:latin typeface="+mn-lt"/>
                <a:ea typeface="+mn-ea"/>
                <a:cs typeface="+mn-cs"/>
              </a:rPr>
              <a:t> collude with each other?” or “What is the effect of interest rate policy on aggregate demand in Greece and what should the government do to increase aggregate demand?” . In the first example, the answer to the first part of the question must be affirmative in order to proceed with the essay. If not, the second part of the question cannot be answered. In the second example, the scope of the essay is simply too wide. </a:t>
            </a:r>
            <a:endParaRPr lang="en-US" dirty="0" smtClean="0">
              <a:effectLst/>
            </a:endParaRPr>
          </a:p>
          <a:p>
            <a:r>
              <a:rPr lang="en-US" sz="1200" kern="1200" dirty="0" smtClean="0">
                <a:solidFill>
                  <a:schemeClr val="tx1"/>
                </a:solidFill>
                <a:effectLst/>
                <a:latin typeface="+mn-lt"/>
                <a:ea typeface="+mn-ea"/>
                <a:cs typeface="+mn-cs"/>
              </a:rPr>
              <a:t>Extended essay guide 61 </a:t>
            </a:r>
            <a:endParaRPr lang="en-US" dirty="0" smtClean="0"/>
          </a:p>
          <a:p>
            <a:r>
              <a:rPr lang="en-US" sz="1200" kern="1200" dirty="0" smtClean="0">
                <a:solidFill>
                  <a:schemeClr val="tx1"/>
                </a:solidFill>
                <a:effectLst/>
                <a:latin typeface="+mn-lt"/>
                <a:ea typeface="+mn-ea"/>
                <a:cs typeface="+mn-cs"/>
              </a:rPr>
              <a:t>Details—subject specific </a:t>
            </a:r>
            <a:endParaRPr lang="en-US" dirty="0" smtClean="0"/>
          </a:p>
          <a:p>
            <a:r>
              <a:rPr lang="en-US" sz="1200" kern="1200" dirty="0" smtClean="0">
                <a:solidFill>
                  <a:schemeClr val="tx1"/>
                </a:solidFill>
                <a:effectLst/>
                <a:latin typeface="+mn-lt"/>
                <a:ea typeface="+mn-ea"/>
                <a:cs typeface="+mn-cs"/>
              </a:rPr>
              <a:t>The following examples of titles for economics extended essays are intended as guidance only. The pairings illustrate that focused topics (indicated by the first title) should be encouraged rather than broad topics (indicated by the second title). </a:t>
            </a:r>
            <a:endParaRPr lang="en-US" dirty="0" smtClean="0">
              <a:effectLst/>
            </a:endParaRPr>
          </a:p>
          <a:p>
            <a:r>
              <a:rPr lang="en-US" sz="1200" kern="1200" dirty="0" smtClean="0">
                <a:solidFill>
                  <a:schemeClr val="tx1"/>
                </a:solidFill>
                <a:effectLst/>
                <a:latin typeface="+mn-lt"/>
                <a:ea typeface="+mn-ea"/>
                <a:cs typeface="+mn-cs"/>
              </a:rPr>
              <a:t>• “What market form characterizes the petrol supply industry in my area of Madrid?”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“What is the market structure of the Spanish petroleum industry?”. </a:t>
            </a:r>
            <a:endParaRPr lang="en-US" dirty="0" smtClean="0">
              <a:effectLst/>
            </a:endParaRPr>
          </a:p>
          <a:p>
            <a:r>
              <a:rPr lang="en-US" sz="1200" kern="1200" dirty="0" smtClean="0">
                <a:solidFill>
                  <a:schemeClr val="tx1"/>
                </a:solidFill>
                <a:effectLst/>
                <a:latin typeface="+mn-lt"/>
                <a:ea typeface="+mn-ea"/>
                <a:cs typeface="+mn-cs"/>
              </a:rPr>
              <a:t>• “What is the effect of the recent imposition of a minimum wage in Austria on unemployment in the fast food industry in Graz?”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“What has been the effect of the minimum wage on unemployment in Austria?”. </a:t>
            </a:r>
            <a:endParaRPr lang="en-US" dirty="0" smtClean="0">
              <a:effectLst/>
            </a:endParaRPr>
          </a:p>
          <a:p>
            <a:r>
              <a:rPr lang="en-US" sz="1200" kern="1200" dirty="0" smtClean="0">
                <a:solidFill>
                  <a:schemeClr val="tx1"/>
                </a:solidFill>
                <a:effectLst/>
                <a:latin typeface="+mn-lt"/>
                <a:ea typeface="+mn-ea"/>
                <a:cs typeface="+mn-cs"/>
              </a:rPr>
              <a:t>• “To what extent has the fall in the exchange rate of the US dollar affected the tourist industry in Carmel, California?”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“How has the fall in the exchange rate of the US dollar affected the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US economy?”. </a:t>
            </a:r>
            <a:endParaRPr lang="en-US" dirty="0" smtClean="0">
              <a:effectLst/>
            </a:endParaRPr>
          </a:p>
          <a:p>
            <a:r>
              <a:rPr lang="en-US" sz="1200" kern="1200" dirty="0" smtClean="0">
                <a:solidFill>
                  <a:schemeClr val="tx1"/>
                </a:solidFill>
                <a:effectLst/>
                <a:latin typeface="+mn-lt"/>
                <a:ea typeface="+mn-ea"/>
                <a:cs typeface="+mn-cs"/>
              </a:rPr>
              <a:t>• “What has been the economic effect of water privatization on the farming industry in my region of Zambia?”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“How has the privatization of water affected Zambia?”. </a:t>
            </a:r>
            <a:endParaRPr lang="en-US" dirty="0" smtClean="0">
              <a:effectLst/>
            </a:endParaRPr>
          </a:p>
          <a:p>
            <a:r>
              <a:rPr lang="en-US" sz="1200" kern="1200" dirty="0" smtClean="0">
                <a:solidFill>
                  <a:schemeClr val="tx1"/>
                </a:solidFill>
                <a:effectLst/>
                <a:latin typeface="+mn-lt"/>
                <a:ea typeface="+mn-ea"/>
                <a:cs typeface="+mn-cs"/>
              </a:rPr>
              <a:t>It may help if the student further defines the topic chosen for study in the form of a research question, followed by a statement of intent that indicates which broad process is going to be used in answering the question. In this way, the approach to the topic chosen may be even further clarified. Some examples of this could be as follows.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8</a:t>
            </a:fld>
            <a:endParaRPr lang="en-US"/>
          </a:p>
        </p:txBody>
      </p:sp>
    </p:spTree>
    <p:extLst>
      <p:ext uri="{BB962C8B-B14F-4D97-AF65-F5344CB8AC3E}">
        <p14:creationId xmlns:p14="http://schemas.microsoft.com/office/powerpoint/2010/main" val="3156497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market form characterizes the petrol supply industry in my area of Madrid?”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“What is the market structure of the Spanish petroleum industry?”. </a:t>
            </a:r>
            <a:endParaRPr lang="en-US" dirty="0" smtClean="0">
              <a:effectLst/>
            </a:endParaRPr>
          </a:p>
          <a:p>
            <a:r>
              <a:rPr lang="en-US" sz="1200" kern="1200" dirty="0" smtClean="0">
                <a:solidFill>
                  <a:schemeClr val="tx1"/>
                </a:solidFill>
                <a:effectLst/>
                <a:latin typeface="+mn-lt"/>
                <a:ea typeface="+mn-ea"/>
                <a:cs typeface="+mn-cs"/>
              </a:rPr>
              <a:t>• “What is the effect of the recent imposition of a minimum wage in Austria on unemployment in the fast food industry in Graz?”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“What has been the effect of the minimum wage on unemployment in Austria?”. </a:t>
            </a:r>
            <a:endParaRPr lang="en-US" dirty="0" smtClean="0">
              <a:effectLst/>
            </a:endParaRPr>
          </a:p>
          <a:p>
            <a:r>
              <a:rPr lang="en-US" sz="1200" kern="1200" dirty="0" smtClean="0">
                <a:solidFill>
                  <a:schemeClr val="tx1"/>
                </a:solidFill>
                <a:effectLst/>
                <a:latin typeface="+mn-lt"/>
                <a:ea typeface="+mn-ea"/>
                <a:cs typeface="+mn-cs"/>
              </a:rPr>
              <a:t>• “To what extent has the fall in the exchange rate of the US dollar affected the tourist industry in Carmel, California?”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“How has the fall in the exchange rate of the US dollar affected the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US economy?”. </a:t>
            </a:r>
            <a:endParaRPr lang="en-US" dirty="0" smtClean="0">
              <a:effectLst/>
            </a:endParaRPr>
          </a:p>
          <a:p>
            <a:r>
              <a:rPr lang="en-US" sz="1200" kern="1200" dirty="0" smtClean="0">
                <a:solidFill>
                  <a:schemeClr val="tx1"/>
                </a:solidFill>
                <a:effectLst/>
                <a:latin typeface="+mn-lt"/>
                <a:ea typeface="+mn-ea"/>
                <a:cs typeface="+mn-cs"/>
              </a:rPr>
              <a:t>• “What has been the economic effect of water privatization on the farming industry in my region of Zambia?” </a:t>
            </a:r>
            <a:r>
              <a:rPr lang="en-US" sz="1200" b="1" kern="1200" dirty="0" smtClean="0">
                <a:solidFill>
                  <a:schemeClr val="tx1"/>
                </a:solidFill>
                <a:effectLst/>
                <a:latin typeface="+mn-lt"/>
                <a:ea typeface="+mn-ea"/>
                <a:cs typeface="+mn-cs"/>
              </a:rPr>
              <a:t>is better than </a:t>
            </a:r>
            <a:r>
              <a:rPr lang="en-US" sz="1200" kern="1200" dirty="0" smtClean="0">
                <a:solidFill>
                  <a:schemeClr val="tx1"/>
                </a:solidFill>
                <a:effectLst/>
                <a:latin typeface="+mn-lt"/>
                <a:ea typeface="+mn-ea"/>
                <a:cs typeface="+mn-cs"/>
              </a:rPr>
              <a:t>“How has the privatization of water affected Zambia?”.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9</a:t>
            </a:fld>
            <a:endParaRPr lang="en-US"/>
          </a:p>
        </p:txBody>
      </p:sp>
    </p:spTree>
    <p:extLst>
      <p:ext uri="{BB962C8B-B14F-4D97-AF65-F5344CB8AC3E}">
        <p14:creationId xmlns:p14="http://schemas.microsoft.com/office/powerpoint/2010/main" val="148561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Treatment of the topic </a:t>
            </a:r>
            <a:endParaRPr lang="en-US" dirty="0" smtClean="0">
              <a:effectLst/>
            </a:endParaRPr>
          </a:p>
          <a:p>
            <a:r>
              <a:rPr lang="en-US" sz="1200" kern="1200" dirty="0" smtClean="0">
                <a:solidFill>
                  <a:schemeClr val="tx1"/>
                </a:solidFill>
                <a:effectLst/>
                <a:latin typeface="+mn-lt"/>
                <a:ea typeface="+mn-ea"/>
                <a:cs typeface="+mn-cs"/>
              </a:rPr>
              <a:t>It is important that the topic and research question reflect a firm emphasis on economics, and that they do not become directed towards another subject area. Where topics could be approached from different viewpoints, such as business or history, the treatment of material must reflect an approach that uses economic theory and, therefore, meets the subject requirements of economics. </a:t>
            </a:r>
            <a:endParaRPr lang="en-US" dirty="0" smtClean="0">
              <a:effectLst/>
            </a:endParaRPr>
          </a:p>
          <a:p>
            <a:r>
              <a:rPr lang="en-US" sz="1200" kern="1200" dirty="0" smtClean="0">
                <a:solidFill>
                  <a:schemeClr val="tx1"/>
                </a:solidFill>
                <a:effectLst/>
                <a:latin typeface="+mn-lt"/>
                <a:ea typeface="+mn-ea"/>
                <a:cs typeface="+mn-cs"/>
              </a:rPr>
              <a:t>62 Extended essay guide </a:t>
            </a:r>
            <a:endParaRPr lang="en-US" dirty="0" smtClean="0"/>
          </a:p>
          <a:p>
            <a:r>
              <a:rPr lang="en-US" sz="1200" kern="1200" dirty="0" smtClean="0">
                <a:solidFill>
                  <a:schemeClr val="tx1"/>
                </a:solidFill>
                <a:effectLst/>
                <a:latin typeface="+mn-lt"/>
                <a:ea typeface="+mn-ea"/>
                <a:cs typeface="+mn-cs"/>
              </a:rPr>
              <a:t>Details—subject specific </a:t>
            </a:r>
            <a:endParaRPr lang="en-US" dirty="0" smtClean="0"/>
          </a:p>
          <a:p>
            <a:r>
              <a:rPr lang="en-US" sz="1200" kern="1200" dirty="0" smtClean="0">
                <a:solidFill>
                  <a:schemeClr val="tx1"/>
                </a:solidFill>
                <a:effectLst/>
                <a:latin typeface="+mn-lt"/>
                <a:ea typeface="+mn-ea"/>
                <a:cs typeface="+mn-cs"/>
              </a:rPr>
              <a:t>Students must choose a research question that can be treated effectively within the word limit and is not of a trivial nature. Research questions that do not allow a systematic and meaningful investigation using relevant economic theory, and do not demonstrate critical analysis and detailed understanding, are unlikely to be suitable in economics. In some instances, it may become clear at an early stage in the research that too little information is available to permit such an investigation. In such cases, a change of focus should be made. </a:t>
            </a:r>
            <a:endParaRPr lang="en-US" dirty="0" smtClean="0">
              <a:effectLst/>
            </a:endParaRPr>
          </a:p>
          <a:p>
            <a:r>
              <a:rPr lang="en-US" sz="1200" kern="1200" dirty="0" smtClean="0">
                <a:solidFill>
                  <a:schemeClr val="tx1"/>
                </a:solidFill>
                <a:effectLst/>
                <a:latin typeface="+mn-lt"/>
                <a:ea typeface="+mn-ea"/>
                <a:cs typeface="+mn-cs"/>
              </a:rPr>
              <a:t>Students may be encouraged to carry out original research on a topic within any of the syllabus sections in the current </a:t>
            </a:r>
            <a:r>
              <a:rPr lang="en-US" sz="1200" i="1" kern="1200" dirty="0" smtClean="0">
                <a:solidFill>
                  <a:schemeClr val="tx1"/>
                </a:solidFill>
                <a:effectLst/>
                <a:latin typeface="+mn-lt"/>
                <a:ea typeface="+mn-ea"/>
                <a:cs typeface="+mn-cs"/>
              </a:rPr>
              <a:t>Economics guide</a:t>
            </a:r>
            <a:r>
              <a:rPr lang="en-US" sz="1200" kern="1200" dirty="0" smtClean="0">
                <a:solidFill>
                  <a:schemeClr val="tx1"/>
                </a:solidFill>
                <a:effectLst/>
                <a:latin typeface="+mn-lt"/>
                <a:ea typeface="+mn-ea"/>
                <a:cs typeface="+mn-cs"/>
              </a:rPr>
              <a:t>. One advantage of doing an essay on a microeconomics topic is the ability to carry out primary research in the form of surveys, questionnaires or interviews. Nonetheless, it is also possible to carry out a highly successful analysis of a question related to macroeconomics, international economics or development economics, as long as the data and information collected are used to construct a clear, reasoned argument in response to a sufficiently narrow research question. The main danger of choosing a question from these areas is in choosing a research question that is inappropriately wide. In addition, it is very important that the question is original and has not already been answered in secondary sources. In this case, the danger would be that the student might simply present a summary of secondary sources rather than a new reasoned argument. </a:t>
            </a:r>
            <a:endParaRPr lang="en-US" dirty="0" smtClean="0">
              <a:effectLst/>
            </a:endParaRPr>
          </a:p>
          <a:p>
            <a:r>
              <a:rPr lang="en-US" sz="1200" kern="1200" dirty="0" smtClean="0">
                <a:solidFill>
                  <a:schemeClr val="tx1"/>
                </a:solidFill>
                <a:effectLst/>
                <a:latin typeface="+mn-lt"/>
                <a:ea typeface="+mn-ea"/>
                <a:cs typeface="+mn-cs"/>
              </a:rPr>
              <a:t>Students should integrate relevant economic theory with the evidence obtained through the research. An essay that delivers the theory as a separate section of the essay and does not apply it to the specific research question is unlikely to be successful in terms of analysis using the theory. </a:t>
            </a:r>
            <a:endParaRPr lang="en-US" dirty="0" smtClean="0">
              <a:effectLst/>
            </a:endParaRPr>
          </a:p>
          <a:p>
            <a:r>
              <a:rPr lang="en-US" sz="1200" kern="1200" dirty="0" smtClean="0">
                <a:solidFill>
                  <a:schemeClr val="tx1"/>
                </a:solidFill>
                <a:effectLst/>
                <a:latin typeface="+mn-lt"/>
                <a:ea typeface="+mn-ea"/>
                <a:cs typeface="+mn-cs"/>
              </a:rPr>
              <a:t>Good critical analysis and evaluation can be demonstrated through sound assessment and judgment of the extent to which the relevant theory is useful in answering the research question. </a:t>
            </a:r>
            <a:endParaRPr lang="en-US" dirty="0" smtClean="0">
              <a:effectLst/>
            </a:endParaRPr>
          </a:p>
          <a:p>
            <a:r>
              <a:rPr lang="en-US" sz="1200" kern="1200" dirty="0" smtClean="0">
                <a:solidFill>
                  <a:schemeClr val="tx1"/>
                </a:solidFill>
                <a:effectLst/>
                <a:latin typeface="+mn-lt"/>
                <a:ea typeface="+mn-ea"/>
                <a:cs typeface="+mn-cs"/>
              </a:rPr>
              <a:t>An extended essay in economics is a formal essay, so students must be sure to adopt </a:t>
            </a:r>
            <a:r>
              <a:rPr lang="en-US" sz="1200" b="1" kern="1200" dirty="0" smtClean="0">
                <a:solidFill>
                  <a:schemeClr val="tx1"/>
                </a:solidFill>
                <a:effectLst/>
                <a:latin typeface="+mn-lt"/>
                <a:ea typeface="+mn-ea"/>
                <a:cs typeface="+mn-cs"/>
              </a:rPr>
              <a:t>one </a:t>
            </a:r>
            <a:r>
              <a:rPr lang="en-US" sz="1200" kern="1200" dirty="0" smtClean="0">
                <a:solidFill>
                  <a:schemeClr val="tx1"/>
                </a:solidFill>
                <a:effectLst/>
                <a:latin typeface="+mn-lt"/>
                <a:ea typeface="+mn-ea"/>
                <a:cs typeface="+mn-cs"/>
              </a:rPr>
              <a:t>of the common standards of presentation of research essays. </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AC56F86B-4059-A944-9FB5-FB069FA4AC1C}" type="slidenum">
              <a:rPr lang="en-US" smtClean="0"/>
              <a:t>11</a:t>
            </a:fld>
            <a:endParaRPr lang="en-US"/>
          </a:p>
        </p:txBody>
      </p:sp>
    </p:spTree>
    <p:extLst>
      <p:ext uri="{BB962C8B-B14F-4D97-AF65-F5344CB8AC3E}">
        <p14:creationId xmlns:p14="http://schemas.microsoft.com/office/powerpoint/2010/main" val="2363318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economics, it is strongly recommended that the research question is stated in the form of a question: this is a reliable way of avoiding excessively descriptive essays. It must be possible to answer the question using contemporary economic theory. It must be clearly focused and sufficiently narrow so that it is possible to answer it within the word limit. The question should not be trivial, nor should the answer to the question be patently obvious. It should not be a “</a:t>
            </a:r>
            <a:r>
              <a:rPr lang="en-US" sz="1200" kern="1200" dirty="0" err="1" smtClean="0">
                <a:solidFill>
                  <a:schemeClr val="tx1"/>
                </a:solidFill>
                <a:effectLst/>
                <a:latin typeface="+mn-lt"/>
                <a:ea typeface="+mn-ea"/>
                <a:cs typeface="+mn-cs"/>
              </a:rPr>
              <a:t>double-barrelled</a:t>
            </a:r>
            <a:r>
              <a:rPr lang="en-US" sz="1200" kern="1200" dirty="0" smtClean="0">
                <a:solidFill>
                  <a:schemeClr val="tx1"/>
                </a:solidFill>
                <a:effectLst/>
                <a:latin typeface="+mn-lt"/>
                <a:ea typeface="+mn-ea"/>
                <a:cs typeface="+mn-cs"/>
              </a:rPr>
              <a:t>” question with two parts or a “yes/no” question. </a:t>
            </a:r>
            <a:endParaRPr lang="en-US" dirty="0" smtClean="0">
              <a:effectLst/>
            </a:endParaRPr>
          </a:p>
        </p:txBody>
      </p:sp>
      <p:sp>
        <p:nvSpPr>
          <p:cNvPr id="4" name="Slide Number Placeholder 3"/>
          <p:cNvSpPr>
            <a:spLocks noGrp="1"/>
          </p:cNvSpPr>
          <p:nvPr>
            <p:ph type="sldNum" sz="quarter" idx="10"/>
          </p:nvPr>
        </p:nvSpPr>
        <p:spPr/>
        <p:txBody>
          <a:bodyPr/>
          <a:lstStyle/>
          <a:p>
            <a:fld id="{AC56F86B-4059-A944-9FB5-FB069FA4AC1C}" type="slidenum">
              <a:rPr lang="en-US" smtClean="0"/>
              <a:t>12</a:t>
            </a:fld>
            <a:endParaRPr lang="en-US"/>
          </a:p>
        </p:txBody>
      </p:sp>
    </p:spTree>
    <p:extLst>
      <p:ext uri="{BB962C8B-B14F-4D97-AF65-F5344CB8AC3E}">
        <p14:creationId xmlns:p14="http://schemas.microsoft.com/office/powerpoint/2010/main" val="4152451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C074A01-0BC8-F140-850D-D23878C84462}"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5FD889E0-CAB2-4699-909D-B9A88D47ACBE}" type="slidenum">
              <a:rPr lang="en-US" smtClean="0"/>
              <a:t>‹#›</a:t>
            </a:fld>
            <a:endParaRPr lang="en-US"/>
          </a:p>
        </p:txBody>
      </p:sp>
      <p:sp>
        <p:nvSpPr>
          <p:cNvPr id="7" name="Rectangle 6"/>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16"/>
          <p:cNvGrpSpPr/>
          <p:nvPr/>
        </p:nvGrpSpPr>
        <p:grpSpPr>
          <a:xfrm>
            <a:off x="284163" y="1906542"/>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21341" y="449005"/>
            <a:ext cx="7808976" cy="1088136"/>
          </a:xfrm>
          <a:noFill/>
        </p:spPr>
        <p:txBody>
          <a:bodyPr vert="horz" lIns="91440" tIns="45720" rIns="91440" bIns="45720" rtlCol="0" anchor="b" anchorCtr="0">
            <a:normAutofit/>
          </a:bodyPr>
          <a:lstStyle>
            <a:lvl1pPr marL="0" algn="l" defTabSz="914400" rtl="0" eaLnBrk="1" latinLnBrk="0" hangingPunct="1">
              <a:lnSpc>
                <a:spcPts val="4600"/>
              </a:lnSpc>
              <a:spcBef>
                <a:spcPct val="0"/>
              </a:spcBef>
              <a:buNone/>
              <a:defRPr sz="4200" kern="1200">
                <a:solidFill>
                  <a:schemeClr val="bg1"/>
                </a:solidFill>
                <a:latin typeface="+mj-lt"/>
                <a:ea typeface="+mj-ea"/>
                <a:cs typeface="+mj-cs"/>
              </a:defRPr>
            </a:lvl1pPr>
          </a:lstStyle>
          <a:p>
            <a:r>
              <a:rPr lang="de-DE" smtClean="0"/>
              <a:t>Click to edit Master title style</a:t>
            </a:r>
            <a:endParaRPr/>
          </a:p>
        </p:txBody>
      </p:sp>
      <p:sp>
        <p:nvSpPr>
          <p:cNvPr id="3" name="Subtitle 2"/>
          <p:cNvSpPr>
            <a:spLocks noGrp="1"/>
          </p:cNvSpPr>
          <p:nvPr>
            <p:ph type="subTitle" idx="1"/>
          </p:nvPr>
        </p:nvSpPr>
        <p:spPr>
          <a:xfrm>
            <a:off x="476205" y="1532427"/>
            <a:ext cx="7754112" cy="484632"/>
          </a:xfrm>
        </p:spPr>
        <p:txBody>
          <a:bodyPr vert="horz" lIns="91440" tIns="45720" rIns="91440" bIns="45720" rtlCol="0">
            <a:normAutofit/>
          </a:bodyPr>
          <a:lstStyle>
            <a:lvl1pPr marL="0" indent="0" algn="l" defTabSz="914400" rtl="0" eaLnBrk="1" latinLnBrk="0" hangingPunct="1">
              <a:lnSpc>
                <a:spcPct val="100000"/>
              </a:lnSpc>
              <a:spcBef>
                <a:spcPts val="0"/>
              </a:spcBef>
              <a:buClr>
                <a:schemeClr val="bg1">
                  <a:lumMod val="65000"/>
                </a:schemeClr>
              </a:buClr>
              <a:buSzPct val="90000"/>
              <a:buFont typeface="Wingdings" pitchFamily="2" charset="2"/>
              <a:buNone/>
              <a:defRPr sz="1800" kern="120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dirty="0"/>
          </a:p>
        </p:txBody>
      </p:sp>
      <p:sp>
        <p:nvSpPr>
          <p:cNvPr id="13" name="Rectangle 12"/>
          <p:cNvSpPr/>
          <p:nvPr/>
        </p:nvSpPr>
        <p:spPr>
          <a:xfrm>
            <a:off x="284163" y="6227064"/>
            <a:ext cx="8574087" cy="173736"/>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8941" y="1298762"/>
            <a:ext cx="4069080" cy="1162050"/>
          </a:xfrm>
          <a:noFill/>
        </p:spPr>
        <p:txBody>
          <a:bodyPr anchor="b">
            <a:noAutofit/>
          </a:bodyPr>
          <a:lstStyle>
            <a:lvl1pPr algn="ctr">
              <a:defRPr sz="3200" b="1">
                <a:solidFill>
                  <a:schemeClr val="accent2"/>
                </a:solidFill>
              </a:defRPr>
            </a:lvl1pPr>
          </a:lstStyle>
          <a:p>
            <a:r>
              <a:rPr lang="de-DE" smtClean="0"/>
              <a:t>Click to edit Master title style</a:t>
            </a:r>
            <a:endParaRPr/>
          </a:p>
        </p:txBody>
      </p:sp>
      <p:sp>
        <p:nvSpPr>
          <p:cNvPr id="3" name="Content Placeholder 2"/>
          <p:cNvSpPr>
            <a:spLocks noGrp="1"/>
          </p:cNvSpPr>
          <p:nvPr>
            <p:ph idx="1"/>
          </p:nvPr>
        </p:nvSpPr>
        <p:spPr>
          <a:xfrm>
            <a:off x="4783567" y="914400"/>
            <a:ext cx="4069080"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Text Placeholder 3"/>
          <p:cNvSpPr>
            <a:spLocks noGrp="1"/>
          </p:cNvSpPr>
          <p:nvPr>
            <p:ph type="body" sz="half" idx="2"/>
          </p:nvPr>
        </p:nvSpPr>
        <p:spPr>
          <a:xfrm>
            <a:off x="268941" y="2456329"/>
            <a:ext cx="4069080" cy="318247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13DE3341-3B9B-A24D-BC81-51DE2B6314D9}"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5FD889E0-CAB2-4699-909D-B9A88D47ACBE}" type="slidenum">
              <a:rPr lang="en-US" smtClean="0"/>
              <a:t>‹#›</a:t>
            </a:fld>
            <a:endParaRPr lang="en-US"/>
          </a:p>
        </p:txBody>
      </p:sp>
      <p:grpSp>
        <p:nvGrpSpPr>
          <p:cNvPr id="8" name="Group 7"/>
          <p:cNvGrpSpPr/>
          <p:nvPr/>
        </p:nvGrpSpPr>
        <p:grpSpPr>
          <a:xfrm>
            <a:off x="284163" y="452718"/>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800600"/>
            <a:ext cx="8360242"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de-DE" smtClean="0"/>
              <a:t>Click to edit Master title style</a:t>
            </a:r>
            <a:endParaRPr/>
          </a:p>
        </p:txBody>
      </p:sp>
      <p:sp>
        <p:nvSpPr>
          <p:cNvPr id="3" name="Picture Placeholder 2"/>
          <p:cNvSpPr>
            <a:spLocks noGrp="1"/>
          </p:cNvSpPr>
          <p:nvPr>
            <p:ph type="pic" idx="1"/>
          </p:nvPr>
        </p:nvSpPr>
        <p:spPr>
          <a:xfrm>
            <a:off x="284163" y="457199"/>
            <a:ext cx="8577072" cy="435254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a:p>
        </p:txBody>
      </p:sp>
      <p:sp>
        <p:nvSpPr>
          <p:cNvPr id="4" name="Text Placeholder 3"/>
          <p:cNvSpPr>
            <a:spLocks noGrp="1"/>
          </p:cNvSpPr>
          <p:nvPr>
            <p:ph type="body" sz="half" idx="2"/>
          </p:nvPr>
        </p:nvSpPr>
        <p:spPr>
          <a:xfrm>
            <a:off x="419099" y="5367338"/>
            <a:ext cx="8304213"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643C830A-CB9C-2840-A676-241A735DD21D}"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284163" y="4280647"/>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63071" y="4778189"/>
            <a:ext cx="8360242" cy="566738"/>
          </a:xfrm>
          <a:noFill/>
        </p:spPr>
        <p:txBody>
          <a:bodyPr anchor="b">
            <a:normAutofit/>
          </a:bodyPr>
          <a:lstStyle>
            <a:lvl1pPr algn="l">
              <a:defRPr sz="2800" b="0">
                <a:solidFill>
                  <a:schemeClr val="accent2"/>
                </a:solidFill>
              </a:defRPr>
            </a:lvl1pPr>
          </a:lstStyle>
          <a:p>
            <a:r>
              <a:rPr lang="de-DE" smtClean="0"/>
              <a:t>Click to edit Master title style</a:t>
            </a:r>
            <a:endParaRPr/>
          </a:p>
        </p:txBody>
      </p:sp>
      <p:sp>
        <p:nvSpPr>
          <p:cNvPr id="3" name="Picture Placeholder 2"/>
          <p:cNvSpPr>
            <a:spLocks noGrp="1"/>
          </p:cNvSpPr>
          <p:nvPr>
            <p:ph type="pic" idx="1"/>
          </p:nvPr>
        </p:nvSpPr>
        <p:spPr>
          <a:xfrm>
            <a:off x="284163" y="457200"/>
            <a:ext cx="8577072" cy="38221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a:p>
        </p:txBody>
      </p:sp>
      <p:sp>
        <p:nvSpPr>
          <p:cNvPr id="4" name="Text Placeholder 3"/>
          <p:cNvSpPr>
            <a:spLocks noGrp="1"/>
          </p:cNvSpPr>
          <p:nvPr>
            <p:ph type="body" sz="half" idx="2"/>
          </p:nvPr>
        </p:nvSpPr>
        <p:spPr>
          <a:xfrm>
            <a:off x="419099" y="5344927"/>
            <a:ext cx="8304213" cy="804862"/>
          </a:xfrm>
          <a:noFill/>
        </p:spPr>
        <p:txBody>
          <a:bodyPr/>
          <a:lstStyle>
            <a:lvl1pPr marL="0" indent="0">
              <a:spcBef>
                <a:spcPts val="0"/>
              </a:spcBef>
              <a:buNone/>
              <a:defRPr sz="1400">
                <a:solidFill>
                  <a:schemeClr val="tx1">
                    <a:lumMod val="85000"/>
                    <a:lumOff val="1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56FEDEFE-DED1-994B-8A2F-867FF61715A9}"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icture, and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0" y="914400"/>
            <a:ext cx="5195047" cy="52117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5" name="Date Placeholder 4"/>
          <p:cNvSpPr>
            <a:spLocks noGrp="1"/>
          </p:cNvSpPr>
          <p:nvPr>
            <p:ph type="dt" sz="half" idx="10"/>
          </p:nvPr>
        </p:nvSpPr>
        <p:spPr/>
        <p:txBody>
          <a:bodyPr/>
          <a:lstStyle/>
          <a:p>
            <a:fld id="{D3409E22-0B69-B24E-8372-A2F96747841A}"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Rectangle 11"/>
          <p:cNvSpPr/>
          <p:nvPr/>
        </p:nvSpPr>
        <p:spPr>
          <a:xfrm>
            <a:off x="284163" y="4267200"/>
            <a:ext cx="2743200" cy="2120153"/>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Text Placeholder 3"/>
          <p:cNvSpPr>
            <a:spLocks noGrp="1"/>
          </p:cNvSpPr>
          <p:nvPr>
            <p:ph type="body" sz="half" idx="2"/>
          </p:nvPr>
        </p:nvSpPr>
        <p:spPr>
          <a:xfrm>
            <a:off x="419101" y="4953001"/>
            <a:ext cx="2472017" cy="1246094"/>
          </a:xfrm>
        </p:spPr>
        <p:txBody>
          <a:bodyPr>
            <a:normAutofit/>
          </a:bodyPr>
          <a:lstStyle>
            <a:lvl1pPr marL="0" indent="0" algn="l">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2" name="Title 1"/>
          <p:cNvSpPr>
            <a:spLocks noGrp="1"/>
          </p:cNvSpPr>
          <p:nvPr>
            <p:ph type="title"/>
          </p:nvPr>
        </p:nvSpPr>
        <p:spPr>
          <a:xfrm>
            <a:off x="410764" y="4419600"/>
            <a:ext cx="2475395" cy="510988"/>
          </a:xfrm>
          <a:noFill/>
        </p:spPr>
        <p:txBody>
          <a:bodyPr anchor="b">
            <a:normAutofit/>
          </a:bodyPr>
          <a:lstStyle>
            <a:lvl1pPr algn="l">
              <a:defRPr sz="2000" b="1">
                <a:solidFill>
                  <a:schemeClr val="bg1"/>
                </a:solidFill>
              </a:defRPr>
            </a:lvl1pPr>
          </a:lstStyle>
          <a:p>
            <a:r>
              <a:rPr lang="de-DE" smtClean="0"/>
              <a:t>Click to edit Master title style</a:t>
            </a:r>
            <a:endParaRPr/>
          </a:p>
        </p:txBody>
      </p:sp>
      <p:sp>
        <p:nvSpPr>
          <p:cNvPr id="14" name="Picture Placeholder 13"/>
          <p:cNvSpPr>
            <a:spLocks noGrp="1"/>
          </p:cNvSpPr>
          <p:nvPr>
            <p:ph type="pic" sz="quarter" idx="13"/>
          </p:nvPr>
        </p:nvSpPr>
        <p:spPr>
          <a:xfrm>
            <a:off x="284164" y="594360"/>
            <a:ext cx="2743200" cy="3675888"/>
          </a:xfrm>
        </p:spPr>
        <p:txBody>
          <a:bodyPr/>
          <a:lstStyle>
            <a:lvl1pPr>
              <a:buNone/>
              <a:defRPr/>
            </a:lvl1pPr>
          </a:lstStyle>
          <a:p>
            <a:r>
              <a:rPr lang="de-DE" smtClean="0"/>
              <a:t>Drag picture to placeholder or click icon to add</a:t>
            </a:r>
            <a:endParaRPr/>
          </a:p>
        </p:txBody>
      </p:sp>
      <p:grpSp>
        <p:nvGrpSpPr>
          <p:cNvPr id="8" name="Group 14"/>
          <p:cNvGrpSpPr/>
          <p:nvPr/>
        </p:nvGrpSpPr>
        <p:grpSpPr>
          <a:xfrm>
            <a:off x="284163" y="461682"/>
            <a:ext cx="8576373" cy="137411"/>
            <a:chOff x="284163" y="1759424"/>
            <a:chExt cx="8576373" cy="137411"/>
          </a:xfrm>
        </p:grpSpPr>
        <p:sp>
          <p:nvSpPr>
            <p:cNvPr id="16" name="Rectangle 15"/>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16"/>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17"/>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3 Pictures with Caption">
    <p:spTree>
      <p:nvGrpSpPr>
        <p:cNvPr id="1" name=""/>
        <p:cNvGrpSpPr/>
        <p:nvPr/>
      </p:nvGrpSpPr>
      <p:grpSpPr>
        <a:xfrm>
          <a:off x="0" y="0"/>
          <a:ext cx="0" cy="0"/>
          <a:chOff x="0" y="0"/>
          <a:chExt cx="0" cy="0"/>
        </a:xfrm>
      </p:grpSpPr>
      <p:sp>
        <p:nvSpPr>
          <p:cNvPr id="8" name="Rectangle 7"/>
          <p:cNvSpPr/>
          <p:nvPr/>
        </p:nvSpPr>
        <p:spPr>
          <a:xfrm>
            <a:off x="3021013" y="4801575"/>
            <a:ext cx="583723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a:xfrm>
            <a:off x="3031661" y="4800600"/>
            <a:ext cx="5691651" cy="566738"/>
          </a:xfrm>
          <a:noFill/>
        </p:spPr>
        <p:txBody>
          <a:bodyPr vert="horz" lIns="91440" tIns="45720" rIns="91440" bIns="45720" rtlCol="0" anchor="b" anchorCtr="0">
            <a:normAutofit/>
          </a:bodyPr>
          <a:lstStyle>
            <a:lvl1pPr algn="l" defTabSz="914400" rtl="0" eaLnBrk="1" latinLnBrk="0" hangingPunct="1">
              <a:spcBef>
                <a:spcPct val="0"/>
              </a:spcBef>
              <a:buNone/>
              <a:defRPr sz="2800" b="0" i="0" kern="1200" cap="none" baseline="0">
                <a:solidFill>
                  <a:schemeClr val="bg1"/>
                </a:solidFill>
                <a:latin typeface="+mj-lt"/>
                <a:ea typeface="+mj-ea"/>
                <a:cs typeface="+mj-cs"/>
              </a:defRPr>
            </a:lvl1pPr>
          </a:lstStyle>
          <a:p>
            <a:r>
              <a:rPr lang="de-DE" smtClean="0"/>
              <a:t>Click to edit Master title style</a:t>
            </a:r>
            <a:endParaRPr/>
          </a:p>
        </p:txBody>
      </p:sp>
      <p:sp>
        <p:nvSpPr>
          <p:cNvPr id="3" name="Picture Placeholder 2"/>
          <p:cNvSpPr>
            <a:spLocks noGrp="1"/>
          </p:cNvSpPr>
          <p:nvPr>
            <p:ph type="pic" idx="1"/>
          </p:nvPr>
        </p:nvSpPr>
        <p:spPr>
          <a:xfrm>
            <a:off x="3021014" y="457199"/>
            <a:ext cx="5833872" cy="4352544"/>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a:p>
        </p:txBody>
      </p:sp>
      <p:sp>
        <p:nvSpPr>
          <p:cNvPr id="4" name="Text Placeholder 3"/>
          <p:cNvSpPr>
            <a:spLocks noGrp="1"/>
          </p:cNvSpPr>
          <p:nvPr>
            <p:ph type="body" sz="half" idx="2"/>
          </p:nvPr>
        </p:nvSpPr>
        <p:spPr>
          <a:xfrm>
            <a:off x="3069805" y="5367338"/>
            <a:ext cx="5653507" cy="804862"/>
          </a:xfrm>
        </p:spPr>
        <p:txBody>
          <a:bodyPr/>
          <a:lstStyle>
            <a:lvl1pPr marL="0" indent="0">
              <a:spcBef>
                <a:spcPts val="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AB2E40F9-E925-474C-8C07-97AA4A456706}"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3" name="Picture Placeholder 2"/>
          <p:cNvSpPr>
            <a:spLocks noGrp="1"/>
          </p:cNvSpPr>
          <p:nvPr>
            <p:ph type="pic" idx="13"/>
          </p:nvPr>
        </p:nvSpPr>
        <p:spPr>
          <a:xfrm>
            <a:off x="284164" y="457200"/>
            <a:ext cx="2736850" cy="290779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a:p>
        </p:txBody>
      </p:sp>
      <p:sp>
        <p:nvSpPr>
          <p:cNvPr id="14" name="Picture Placeholder 2"/>
          <p:cNvSpPr>
            <a:spLocks noGrp="1"/>
          </p:cNvSpPr>
          <p:nvPr>
            <p:ph type="pic" idx="14"/>
          </p:nvPr>
        </p:nvSpPr>
        <p:spPr>
          <a:xfrm>
            <a:off x="284164" y="3364992"/>
            <a:ext cx="2736850" cy="2898648"/>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de-DE" smtClean="0"/>
              <a:t>Click to edit Master title style</a:t>
            </a:r>
            <a:endParaRPr/>
          </a:p>
        </p:txBody>
      </p:sp>
      <p:sp>
        <p:nvSpPr>
          <p:cNvPr id="3" name="Vertical Text Placeholder 2"/>
          <p:cNvSpPr>
            <a:spLocks noGrp="1"/>
          </p:cNvSpPr>
          <p:nvPr>
            <p:ph type="body" orient="vert" idx="1"/>
          </p:nvPr>
        </p:nvSpPr>
        <p:spPr>
          <a:xfrm>
            <a:off x="284163" y="2133600"/>
            <a:ext cx="8574087" cy="4013200"/>
          </a:xfrm>
        </p:spPr>
        <p:txBody>
          <a:bodyPr vert="eaVert"/>
          <a:lstStyle>
            <a:lvl5pPr>
              <a:defRPr/>
            </a:lvl5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Date Placeholder 3"/>
          <p:cNvSpPr>
            <a:spLocks noGrp="1"/>
          </p:cNvSpPr>
          <p:nvPr>
            <p:ph type="dt" sz="half" idx="10"/>
          </p:nvPr>
        </p:nvSpPr>
        <p:spPr/>
        <p:txBody>
          <a:bodyPr/>
          <a:lstStyle/>
          <a:p>
            <a:fld id="{5D65DE96-490F-324B-86BB-4959F3E105AE}"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5313882" y="2857535"/>
            <a:ext cx="5934615"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695124" y="473075"/>
            <a:ext cx="969264" cy="5921375"/>
          </a:xfrm>
        </p:spPr>
        <p:txBody>
          <a:bodyPr vert="eaVert"/>
          <a:lstStyle>
            <a:lvl1pPr algn="l">
              <a:defRPr sz="3400"/>
            </a:lvl1pPr>
          </a:lstStyle>
          <a:p>
            <a:r>
              <a:rPr lang="de-DE" smtClean="0"/>
              <a:t>Click to edit Master title style</a:t>
            </a:r>
            <a:endParaRPr/>
          </a:p>
        </p:txBody>
      </p:sp>
      <p:sp>
        <p:nvSpPr>
          <p:cNvPr id="3" name="Vertical Text Placeholder 2"/>
          <p:cNvSpPr>
            <a:spLocks noGrp="1"/>
          </p:cNvSpPr>
          <p:nvPr>
            <p:ph type="body" orient="vert" idx="1"/>
          </p:nvPr>
        </p:nvSpPr>
        <p:spPr>
          <a:xfrm>
            <a:off x="284163" y="457200"/>
            <a:ext cx="6497637" cy="5937250"/>
          </a:xfrm>
        </p:spPr>
        <p:txBody>
          <a:bodyPr vert="eaVert"/>
          <a:lstStyle>
            <a:lvl5pPr algn="l">
              <a:defRPr/>
            </a:lvl5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Date Placeholder 3"/>
          <p:cNvSpPr>
            <a:spLocks noGrp="1"/>
          </p:cNvSpPr>
          <p:nvPr>
            <p:ph type="dt" sz="half" idx="10"/>
          </p:nvPr>
        </p:nvSpPr>
        <p:spPr/>
        <p:txBody>
          <a:bodyPr/>
          <a:lstStyle/>
          <a:p>
            <a:fld id="{7EEB1AFA-8566-4E48-A08A-0D9E396682D5}"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grpSp>
        <p:nvGrpSpPr>
          <p:cNvPr id="8" name="Group 7"/>
          <p:cNvGrpSpPr/>
          <p:nvPr/>
        </p:nvGrpSpPr>
        <p:grpSpPr>
          <a:xfrm rot="5400000">
            <a:off x="4658724" y="3355723"/>
            <a:ext cx="5934456"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7"/>
          <p:cNvGrpSpPr/>
          <p:nvPr/>
        </p:nvGrpSpPr>
        <p:grpSpPr>
          <a:xfrm>
            <a:off x="284163" y="1577847"/>
            <a:ext cx="8576373" cy="137411"/>
            <a:chOff x="284163" y="1577847"/>
            <a:chExt cx="8576373" cy="137411"/>
          </a:xfrm>
        </p:grpSpPr>
        <p:sp>
          <p:nvSpPr>
            <p:cNvPr id="9" name="Rectangle 8"/>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de-DE"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Date Placeholder 3"/>
          <p:cNvSpPr>
            <a:spLocks noGrp="1"/>
          </p:cNvSpPr>
          <p:nvPr>
            <p:ph type="dt" sz="half" idx="10"/>
          </p:nvPr>
        </p:nvSpPr>
        <p:spPr/>
        <p:txBody>
          <a:bodyPr/>
          <a:lstStyle/>
          <a:p>
            <a:fld id="{62451F6F-2959-7E41-9B53-E623BB2DB92D}"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18" name="Rectangle 17"/>
          <p:cNvSpPr/>
          <p:nvPr/>
        </p:nvSpPr>
        <p:spPr>
          <a:xfrm>
            <a:off x="284163" y="444728"/>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sp>
        <p:nvSpPr>
          <p:cNvPr id="4" name="Date Placeholder 3"/>
          <p:cNvSpPr>
            <a:spLocks noGrp="1"/>
          </p:cNvSpPr>
          <p:nvPr>
            <p:ph type="dt" sz="half" idx="10"/>
          </p:nvPr>
        </p:nvSpPr>
        <p:spPr/>
        <p:txBody>
          <a:bodyPr/>
          <a:lstStyle/>
          <a:p>
            <a:fld id="{E31A1ABD-2BED-2445-9483-B6856C5E61C2}"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8" name="Picture Placeholder 7"/>
          <p:cNvSpPr>
            <a:spLocks noGrp="1"/>
          </p:cNvSpPr>
          <p:nvPr>
            <p:ph type="pic" sz="quarter" idx="13"/>
          </p:nvPr>
        </p:nvSpPr>
        <p:spPr>
          <a:xfrm>
            <a:off x="284162" y="2017058"/>
            <a:ext cx="8574087" cy="4377391"/>
          </a:xfrm>
        </p:spPr>
        <p:txBody>
          <a:bodyPr/>
          <a:lstStyle>
            <a:lvl1pPr>
              <a:buNone/>
              <a:defRPr/>
            </a:lvl1pPr>
          </a:lstStyle>
          <a:p>
            <a:r>
              <a:rPr lang="de-DE" smtClean="0"/>
              <a:t>Drag picture to placeholder or click icon to add</a:t>
            </a:r>
            <a:endParaRPr/>
          </a:p>
        </p:txBody>
      </p:sp>
      <p:sp>
        <p:nvSpPr>
          <p:cNvPr id="3" name="Subtitle 2"/>
          <p:cNvSpPr>
            <a:spLocks noGrp="1"/>
          </p:cNvSpPr>
          <p:nvPr>
            <p:ph type="subTitle" idx="1"/>
          </p:nvPr>
        </p:nvSpPr>
        <p:spPr>
          <a:xfrm>
            <a:off x="472420" y="1532965"/>
            <a:ext cx="7754284" cy="484094"/>
          </a:xfrm>
        </p:spPr>
        <p:txBody>
          <a:bodyPr>
            <a:normAutofit/>
          </a:bodyPr>
          <a:lstStyle>
            <a:lvl1pPr marL="0" indent="0" algn="l">
              <a:lnSpc>
                <a:spcPct val="100000"/>
              </a:lnSpc>
              <a:spcBef>
                <a:spcPts val="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dirty="0"/>
          </a:p>
        </p:txBody>
      </p:sp>
      <p:grpSp>
        <p:nvGrpSpPr>
          <p:cNvPr id="7" name="Group 16"/>
          <p:cNvGrpSpPr/>
          <p:nvPr/>
        </p:nvGrpSpPr>
        <p:grpSpPr>
          <a:xfrm>
            <a:off x="284163" y="1906542"/>
            <a:ext cx="8576373" cy="137411"/>
            <a:chOff x="284163" y="1759424"/>
            <a:chExt cx="8576373" cy="137411"/>
          </a:xfrm>
        </p:grpSpPr>
        <p:sp>
          <p:nvSpPr>
            <p:cNvPr id="11" name="Rectangle 10"/>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9" name="TextBox 18"/>
          <p:cNvSpPr txBox="1"/>
          <p:nvPr/>
        </p:nvSpPr>
        <p:spPr>
          <a:xfrm>
            <a:off x="8230889" y="444728"/>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ctrTitle"/>
          </p:nvPr>
        </p:nvSpPr>
        <p:spPr>
          <a:xfrm>
            <a:off x="418633" y="444728"/>
            <a:ext cx="7810967" cy="1088237"/>
          </a:xfrm>
          <a:noFill/>
        </p:spPr>
        <p:txBody>
          <a:bodyPr bIns="45720" anchor="b" anchorCtr="0">
            <a:normAutofit/>
          </a:bodyPr>
          <a:lstStyle>
            <a:lvl1pPr algn="l">
              <a:lnSpc>
                <a:spcPts val="4600"/>
              </a:lnSpc>
              <a:defRPr/>
            </a:lvl1pPr>
          </a:lstStyle>
          <a:p>
            <a:r>
              <a:rPr lang="de-DE" smtClean="0"/>
              <a:t>Click to edit Master title style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9" name="Group 8"/>
          <p:cNvGrpSpPr/>
          <p:nvPr/>
        </p:nvGrpSpPr>
        <p:grpSpPr>
          <a:xfrm>
            <a:off x="284163" y="6263389"/>
            <a:ext cx="8576373" cy="137411"/>
            <a:chOff x="284163" y="1759424"/>
            <a:chExt cx="8576373" cy="137411"/>
          </a:xfrm>
        </p:grpSpPr>
        <p:sp>
          <p:nvSpPr>
            <p:cNvPr id="10" name="Rectangle 9"/>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TextBox 12"/>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29768" y="4814125"/>
            <a:ext cx="7772400" cy="1051560"/>
          </a:xfrm>
          <a:noFill/>
        </p:spPr>
        <p:txBody>
          <a:bodyPr vert="horz" lIns="91440" tIns="45720" rIns="91440" bIns="45720" rtlCol="0" anchor="b" anchorCtr="0">
            <a:normAutofit/>
          </a:bodyPr>
          <a:lstStyle>
            <a:lvl1pPr algn="l" defTabSz="914400" rtl="0" eaLnBrk="1" latinLnBrk="0" hangingPunct="1">
              <a:spcBef>
                <a:spcPct val="0"/>
              </a:spcBef>
              <a:buNone/>
              <a:defRPr sz="4200" b="0" i="0" kern="1200" cap="none" baseline="0">
                <a:solidFill>
                  <a:schemeClr val="bg1"/>
                </a:solidFill>
                <a:latin typeface="+mj-lt"/>
                <a:ea typeface="+mj-ea"/>
                <a:cs typeface="+mj-cs"/>
              </a:defRPr>
            </a:lvl1pPr>
          </a:lstStyle>
          <a:p>
            <a:r>
              <a:rPr lang="de-DE" smtClean="0"/>
              <a:t>Click to edit Master title style</a:t>
            </a:r>
            <a:endParaRPr/>
          </a:p>
        </p:txBody>
      </p:sp>
      <p:sp>
        <p:nvSpPr>
          <p:cNvPr id="3" name="Text Placeholder 2"/>
          <p:cNvSpPr>
            <a:spLocks noGrp="1"/>
          </p:cNvSpPr>
          <p:nvPr>
            <p:ph type="body" idx="1"/>
          </p:nvPr>
        </p:nvSpPr>
        <p:spPr>
          <a:xfrm>
            <a:off x="475488" y="5861304"/>
            <a:ext cx="7735824" cy="402336"/>
          </a:xfrm>
        </p:spPr>
        <p:txBody>
          <a:bodyPr vert="horz" lIns="91440" tIns="45720" rIns="91440" bIns="45720" rtlCol="0" anchor="t" anchorCtr="0">
            <a:normAutofit/>
          </a:bodyPr>
          <a:lstStyle>
            <a:lvl1pPr marL="0" indent="0">
              <a:spcBef>
                <a:spcPts val="0"/>
              </a:spcBef>
              <a:buNone/>
              <a:defRPr sz="18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Clr>
                <a:schemeClr val="bg1">
                  <a:lumMod val="65000"/>
                </a:schemeClr>
              </a:buClr>
              <a:buSzPct val="90000"/>
              <a:buFont typeface="Wingdings" pitchFamily="2" charset="2"/>
              <a:buNone/>
            </a:pPr>
            <a:r>
              <a:rPr lang="de-DE" smtClean="0"/>
              <a:t>Click to edit Master text styles</a:t>
            </a:r>
          </a:p>
        </p:txBody>
      </p:sp>
      <p:sp>
        <p:nvSpPr>
          <p:cNvPr id="4" name="Date Placeholder 3"/>
          <p:cNvSpPr>
            <a:spLocks noGrp="1"/>
          </p:cNvSpPr>
          <p:nvPr>
            <p:ph type="dt" sz="half" idx="10"/>
          </p:nvPr>
        </p:nvSpPr>
        <p:spPr/>
        <p:txBody>
          <a:bodyPr/>
          <a:lstStyle/>
          <a:p>
            <a:fld id="{626FDB22-994D-744A-938D-7211F020EE5B}"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13" name="Picture Placeholder 7"/>
          <p:cNvSpPr>
            <a:spLocks noGrp="1"/>
          </p:cNvSpPr>
          <p:nvPr>
            <p:ph type="pic" sz="quarter" idx="13"/>
          </p:nvPr>
        </p:nvSpPr>
        <p:spPr>
          <a:xfrm>
            <a:off x="284162" y="443754"/>
            <a:ext cx="8574087" cy="4370293"/>
          </a:xfrm>
        </p:spPr>
        <p:txBody>
          <a:bodyPr/>
          <a:lstStyle>
            <a:lvl1pPr>
              <a:buNone/>
              <a:defRPr/>
            </a:lvl1pPr>
          </a:lstStyle>
          <a:p>
            <a:r>
              <a:rPr lang="de-DE" smtClean="0"/>
              <a:t>Drag picture to placeholder or click icon to add</a:t>
            </a:r>
            <a:endParaRPr/>
          </a:p>
        </p:txBody>
      </p:sp>
      <p:sp>
        <p:nvSpPr>
          <p:cNvPr id="4" name="Date Placeholder 3"/>
          <p:cNvSpPr>
            <a:spLocks noGrp="1"/>
          </p:cNvSpPr>
          <p:nvPr>
            <p:ph type="dt" sz="half" idx="10"/>
          </p:nvPr>
        </p:nvSpPr>
        <p:spPr/>
        <p:txBody>
          <a:bodyPr/>
          <a:lstStyle/>
          <a:p>
            <a:fld id="{B63167B0-A601-3B48-B839-0ED49EBAD627}"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7" name="Rectangle 6"/>
          <p:cNvSpPr/>
          <p:nvPr/>
        </p:nvSpPr>
        <p:spPr>
          <a:xfrm>
            <a:off x="284163" y="4801575"/>
            <a:ext cx="8574087" cy="1468437"/>
          </a:xfrm>
          <a:prstGeom prst="rect">
            <a:avLst/>
          </a:prstGeom>
          <a:solidFill>
            <a:schemeClr val="tx1">
              <a:lumMod val="85000"/>
              <a:lumOff val="15000"/>
              <a:alpha val="85000"/>
            </a:schemeClr>
          </a:solidFill>
        </p:spPr>
        <p:txBody>
          <a:bodyPr vert="horz" lIns="91440" tIns="45720" rIns="182880" bIns="365760" rtlCol="0" anchor="b" anchorCtr="0">
            <a:normAutofit/>
          </a:bodyPr>
          <a:lstStyle/>
          <a:p>
            <a:pPr algn="l" defTabSz="914400" rtl="0" eaLnBrk="1" latinLnBrk="0" hangingPunct="1">
              <a:spcBef>
                <a:spcPct val="0"/>
              </a:spcBef>
              <a:buNone/>
            </a:pPr>
            <a:endParaRPr sz="4200" kern="1200">
              <a:solidFill>
                <a:schemeClr val="bg1"/>
              </a:solidFill>
              <a:latin typeface="+mj-lt"/>
              <a:ea typeface="+mj-ea"/>
              <a:cs typeface="+mj-cs"/>
            </a:endParaRPr>
          </a:p>
        </p:txBody>
      </p:sp>
      <p:grpSp>
        <p:nvGrpSpPr>
          <p:cNvPr id="8" name="Group 7"/>
          <p:cNvGrpSpPr/>
          <p:nvPr/>
        </p:nvGrpSpPr>
        <p:grpSpPr>
          <a:xfrm>
            <a:off x="284163" y="6263389"/>
            <a:ext cx="8576373" cy="137411"/>
            <a:chOff x="284163" y="1759424"/>
            <a:chExt cx="8576373" cy="137411"/>
          </a:xfrm>
        </p:grpSpPr>
        <p:sp>
          <p:nvSpPr>
            <p:cNvPr id="9" name="Rectangle 8"/>
            <p:cNvSpPr/>
            <p:nvPr/>
          </p:nvSpPr>
          <p:spPr>
            <a:xfrm>
              <a:off x="284163" y="1759424"/>
              <a:ext cx="2743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3026392" y="1759424"/>
              <a:ext cx="1600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6864" y="1759424"/>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TextBox 11"/>
          <p:cNvSpPr txBox="1"/>
          <p:nvPr/>
        </p:nvSpPr>
        <p:spPr>
          <a:xfrm>
            <a:off x="8230889" y="4801575"/>
            <a:ext cx="587020" cy="646331"/>
          </a:xfrm>
          <a:prstGeom prst="rect">
            <a:avLst/>
          </a:prstGeom>
          <a:noFill/>
        </p:spPr>
        <p:txBody>
          <a:bodyPr wrap="none" rtlCol="0">
            <a:spAutoFit/>
          </a:bodyPr>
          <a:lstStyle/>
          <a:p>
            <a:r>
              <a:rPr sz="3600">
                <a:solidFill>
                  <a:schemeClr val="bg1"/>
                </a:solidFill>
                <a:sym typeface="Wingdings"/>
              </a:rPr>
              <a:t></a:t>
            </a:r>
            <a:endParaRPr sz="3600">
              <a:solidFill>
                <a:schemeClr val="bg1"/>
              </a:solidFill>
            </a:endParaRPr>
          </a:p>
        </p:txBody>
      </p:sp>
      <p:sp>
        <p:nvSpPr>
          <p:cNvPr id="2" name="Title 1"/>
          <p:cNvSpPr>
            <a:spLocks noGrp="1"/>
          </p:cNvSpPr>
          <p:nvPr>
            <p:ph type="title"/>
          </p:nvPr>
        </p:nvSpPr>
        <p:spPr>
          <a:xfrm>
            <a:off x="430306" y="4814047"/>
            <a:ext cx="7772400" cy="1048871"/>
          </a:xfrm>
          <a:noFill/>
        </p:spPr>
        <p:txBody>
          <a:bodyPr anchor="b" anchorCtr="0">
            <a:normAutofit/>
          </a:bodyPr>
          <a:lstStyle>
            <a:lvl1pPr algn="l">
              <a:defRPr sz="4200" b="0" i="0" cap="none" baseline="0"/>
            </a:lvl1pPr>
          </a:lstStyle>
          <a:p>
            <a:r>
              <a:rPr lang="de-DE" smtClean="0"/>
              <a:t>Click to edit Master title style</a:t>
            </a:r>
            <a:endParaRPr/>
          </a:p>
        </p:txBody>
      </p:sp>
      <p:sp>
        <p:nvSpPr>
          <p:cNvPr id="3" name="Text Placeholder 2"/>
          <p:cNvSpPr>
            <a:spLocks noGrp="1"/>
          </p:cNvSpPr>
          <p:nvPr>
            <p:ph type="body" idx="1"/>
          </p:nvPr>
        </p:nvSpPr>
        <p:spPr>
          <a:xfrm>
            <a:off x="470647" y="5862918"/>
            <a:ext cx="7732059" cy="403412"/>
          </a:xfrm>
        </p:spPr>
        <p:txBody>
          <a:bodyPr anchor="t" anchorCtr="0">
            <a:normAutofit/>
          </a:bodyPr>
          <a:lstStyle>
            <a:lvl1pPr marL="0" indent="0">
              <a:spcBef>
                <a:spcPts val="0"/>
              </a:spcBef>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8"/>
          <p:cNvGrpSpPr/>
          <p:nvPr/>
        </p:nvGrpSpPr>
        <p:grpSpPr>
          <a:xfrm>
            <a:off x="284163" y="1577847"/>
            <a:ext cx="8576373" cy="137411"/>
            <a:chOff x="284163" y="1577847"/>
            <a:chExt cx="8576373" cy="137411"/>
          </a:xfrm>
        </p:grpSpPr>
        <p:sp>
          <p:nvSpPr>
            <p:cNvPr id="10" name="Rectangle 9"/>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de-DE" smtClean="0"/>
              <a:t>Click to edit Master title style</a:t>
            </a:r>
            <a:endParaRPr/>
          </a:p>
        </p:txBody>
      </p:sp>
      <p:sp>
        <p:nvSpPr>
          <p:cNvPr id="3" name="Content Placeholder 2"/>
          <p:cNvSpPr>
            <a:spLocks noGrp="1"/>
          </p:cNvSpPr>
          <p:nvPr>
            <p:ph sz="half" idx="1"/>
          </p:nvPr>
        </p:nvSpPr>
        <p:spPr>
          <a:xfrm>
            <a:off x="403412"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Content Placeholder 3"/>
          <p:cNvSpPr>
            <a:spLocks noGrp="1"/>
          </p:cNvSpPr>
          <p:nvPr>
            <p:ph sz="half" idx="2"/>
          </p:nvPr>
        </p:nvSpPr>
        <p:spPr>
          <a:xfrm>
            <a:off x="4778188" y="2151063"/>
            <a:ext cx="3931920" cy="39751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5" name="Date Placeholder 4"/>
          <p:cNvSpPr>
            <a:spLocks noGrp="1"/>
          </p:cNvSpPr>
          <p:nvPr>
            <p:ph type="dt" sz="half" idx="10"/>
          </p:nvPr>
        </p:nvSpPr>
        <p:spPr/>
        <p:txBody>
          <a:bodyPr/>
          <a:lstStyle/>
          <a:p>
            <a:fld id="{A96B0890-A4E4-1240-A879-951A3E8AEEF7}" type="datetime1">
              <a:rPr lang="en-GB" smtClean="0"/>
              <a:t>13/03/2014</a:t>
            </a:fld>
            <a:endParaRPr lang="en-US"/>
          </a:p>
        </p:txBody>
      </p:sp>
      <p:sp>
        <p:nvSpPr>
          <p:cNvPr id="6" name="Footer Placeholder 5"/>
          <p:cNvSpPr>
            <a:spLocks noGrp="1"/>
          </p:cNvSpPr>
          <p:nvPr>
            <p:ph type="ftr" sz="quarter" idx="11"/>
          </p:nvPr>
        </p:nvSpPr>
        <p:spPr/>
        <p:txBody>
          <a:bodyPr/>
          <a:lstStyle/>
          <a:p>
            <a:r>
              <a:rPr lang="en-US" smtClean="0"/>
              <a:t>Mr. / Mrs                                                                                 Extended Essay 2013-15</a:t>
            </a:r>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a:off x="284163" y="1577847"/>
            <a:ext cx="8576373" cy="137411"/>
            <a:chOff x="284163" y="1577847"/>
            <a:chExt cx="8576373" cy="137411"/>
          </a:xfrm>
        </p:grpSpPr>
        <p:sp>
          <p:nvSpPr>
            <p:cNvPr id="12" name="Rectangle 11"/>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Rectangle 12"/>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Rectangle 13"/>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lvl1pPr>
              <a:defRPr/>
            </a:lvl1pPr>
          </a:lstStyle>
          <a:p>
            <a:r>
              <a:rPr lang="de-DE" smtClean="0"/>
              <a:t>Click to edit Master title style</a:t>
            </a:r>
            <a:endParaRPr/>
          </a:p>
        </p:txBody>
      </p:sp>
      <p:sp>
        <p:nvSpPr>
          <p:cNvPr id="3" name="Text Placeholder 2"/>
          <p:cNvSpPr>
            <a:spLocks noGrp="1"/>
          </p:cNvSpPr>
          <p:nvPr>
            <p:ph type="body" idx="1"/>
          </p:nvPr>
        </p:nvSpPr>
        <p:spPr>
          <a:xfrm>
            <a:off x="403412" y="1735138"/>
            <a:ext cx="3931920" cy="833250"/>
          </a:xfrm>
        </p:spPr>
        <p:txBody>
          <a:bodyPr anchor="b">
            <a:noAutofit/>
          </a:bodyPr>
          <a:lstStyle>
            <a:lvl1pPr marL="0" indent="0" algn="ctr">
              <a:lnSpc>
                <a:spcPct val="100000"/>
              </a:lnSpc>
              <a:spcBef>
                <a:spcPts val="600"/>
              </a:spcBef>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03412"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5" name="Text Placeholder 4"/>
          <p:cNvSpPr>
            <a:spLocks noGrp="1"/>
          </p:cNvSpPr>
          <p:nvPr>
            <p:ph type="body" sz="quarter" idx="3"/>
          </p:nvPr>
        </p:nvSpPr>
        <p:spPr>
          <a:xfrm>
            <a:off x="4779495" y="1735138"/>
            <a:ext cx="3931920" cy="833250"/>
          </a:xfrm>
        </p:spPr>
        <p:txBody>
          <a:bodyPr anchor="b">
            <a:noAutofit/>
          </a:bodyPr>
          <a:lstStyle>
            <a:lvl1pPr marL="0" indent="0" algn="ctr">
              <a:lnSpc>
                <a:spcPct val="100000"/>
              </a:lnSpc>
              <a:spcBef>
                <a:spcPts val="600"/>
              </a:spcBef>
              <a:buNone/>
              <a:defRPr sz="26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779495" y="2590800"/>
            <a:ext cx="3931920" cy="35353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7" name="Date Placeholder 6"/>
          <p:cNvSpPr>
            <a:spLocks noGrp="1"/>
          </p:cNvSpPr>
          <p:nvPr>
            <p:ph type="dt" sz="half" idx="10"/>
          </p:nvPr>
        </p:nvSpPr>
        <p:spPr/>
        <p:txBody>
          <a:bodyPr/>
          <a:lstStyle/>
          <a:p>
            <a:fld id="{D4B6B3AA-680C-334D-827D-B20DF66A1BBE}" type="datetime1">
              <a:rPr lang="en-GB" smtClean="0"/>
              <a:t>13/03/2014</a:t>
            </a:fld>
            <a:endParaRPr lang="en-US"/>
          </a:p>
        </p:txBody>
      </p:sp>
      <p:sp>
        <p:nvSpPr>
          <p:cNvPr id="8" name="Footer Placeholder 7"/>
          <p:cNvSpPr>
            <a:spLocks noGrp="1"/>
          </p:cNvSpPr>
          <p:nvPr>
            <p:ph type="ftr" sz="quarter" idx="11"/>
          </p:nvPr>
        </p:nvSpPr>
        <p:spPr/>
        <p:txBody>
          <a:bodyPr/>
          <a:lstStyle/>
          <a:p>
            <a:r>
              <a:rPr lang="en-US" smtClean="0"/>
              <a:t>Mr. / Mrs                                                                                 Extended Essay 2013-15</a:t>
            </a:r>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284163" y="455773"/>
            <a:ext cx="8574087" cy="113394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6"/>
          <p:cNvGrpSpPr/>
          <p:nvPr/>
        </p:nvGrpSpPr>
        <p:grpSpPr>
          <a:xfrm>
            <a:off x="284163" y="1577847"/>
            <a:ext cx="8576373" cy="137411"/>
            <a:chOff x="284163" y="1577847"/>
            <a:chExt cx="8576373" cy="137411"/>
          </a:xfrm>
        </p:grpSpPr>
        <p:sp>
          <p:nvSpPr>
            <p:cNvPr id="8" name="Rectangle 7"/>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de-DE" smtClean="0"/>
              <a:t>Click to edit Master title style</a:t>
            </a:r>
            <a:endParaRPr/>
          </a:p>
        </p:txBody>
      </p:sp>
      <p:sp>
        <p:nvSpPr>
          <p:cNvPr id="3" name="Date Placeholder 2"/>
          <p:cNvSpPr>
            <a:spLocks noGrp="1"/>
          </p:cNvSpPr>
          <p:nvPr>
            <p:ph type="dt" sz="half" idx="10"/>
          </p:nvPr>
        </p:nvSpPr>
        <p:spPr/>
        <p:txBody>
          <a:bodyPr/>
          <a:lstStyle/>
          <a:p>
            <a:fld id="{EA1E3051-A773-9A49-9986-D02DBD5CE835}" type="datetime1">
              <a:rPr lang="en-GB" smtClean="0"/>
              <a:t>13/03/2014</a:t>
            </a:fld>
            <a:endParaRPr lang="en-US"/>
          </a:p>
        </p:txBody>
      </p:sp>
      <p:sp>
        <p:nvSpPr>
          <p:cNvPr id="4" name="Footer Placeholder 3"/>
          <p:cNvSpPr>
            <a:spLocks noGrp="1"/>
          </p:cNvSpPr>
          <p:nvPr>
            <p:ph type="ftr" sz="quarter" idx="11"/>
          </p:nvPr>
        </p:nvSpPr>
        <p:spPr/>
        <p:txBody>
          <a:bodyPr/>
          <a:lstStyle/>
          <a:p>
            <a:r>
              <a:rPr lang="en-US" smtClean="0"/>
              <a:t>Mr. / Mrs                                                                                 Extended Essay 2013-15</a:t>
            </a:r>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719CDD-524E-024E-8B5F-19183FEAA524}" type="datetime1">
              <a:rPr lang="en-GB" smtClean="0"/>
              <a:t>13/03/2014</a:t>
            </a:fld>
            <a:endParaRPr lang="en-US"/>
          </a:p>
        </p:txBody>
      </p:sp>
      <p:sp>
        <p:nvSpPr>
          <p:cNvPr id="3" name="Footer Placeholder 2"/>
          <p:cNvSpPr>
            <a:spLocks noGrp="1"/>
          </p:cNvSpPr>
          <p:nvPr>
            <p:ph type="ftr" sz="quarter" idx="11"/>
          </p:nvPr>
        </p:nvSpPr>
        <p:spPr/>
        <p:txBody>
          <a:bodyPr/>
          <a:lstStyle/>
          <a:p>
            <a:r>
              <a:rPr lang="en-US" smtClean="0"/>
              <a:t>Mr. / Mrs                                                                                 Extended Essay 2013-15</a:t>
            </a:r>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grpSp>
        <p:nvGrpSpPr>
          <p:cNvPr id="5" name="Group 4"/>
          <p:cNvGrpSpPr/>
          <p:nvPr/>
        </p:nvGrpSpPr>
        <p:grpSpPr>
          <a:xfrm>
            <a:off x="284163" y="452718"/>
            <a:ext cx="8576373" cy="137411"/>
            <a:chOff x="284163" y="1577847"/>
            <a:chExt cx="8576373" cy="137411"/>
          </a:xfrm>
        </p:grpSpPr>
        <p:sp>
          <p:nvSpPr>
            <p:cNvPr id="6" name="Rectangle 5"/>
            <p:cNvSpPr/>
            <p:nvPr/>
          </p:nvSpPr>
          <p:spPr>
            <a:xfrm>
              <a:off x="284163" y="1577847"/>
              <a:ext cx="1600200" cy="1374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Rectangle 6"/>
            <p:cNvSpPr/>
            <p:nvPr/>
          </p:nvSpPr>
          <p:spPr>
            <a:xfrm>
              <a:off x="1885174" y="1577847"/>
              <a:ext cx="2743200" cy="1374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4626864" y="1577847"/>
              <a:ext cx="4233672" cy="1374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81503" y="2133600"/>
            <a:ext cx="7076747" cy="39925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dirty="0"/>
          </a:p>
        </p:txBody>
      </p:sp>
      <p:sp>
        <p:nvSpPr>
          <p:cNvPr id="4" name="Date Placeholder 3"/>
          <p:cNvSpPr>
            <a:spLocks noGrp="1"/>
          </p:cNvSpPr>
          <p:nvPr>
            <p:ph type="dt" sz="half" idx="2"/>
          </p:nvPr>
        </p:nvSpPr>
        <p:spPr>
          <a:xfrm>
            <a:off x="6794936" y="6437032"/>
            <a:ext cx="2133600" cy="365125"/>
          </a:xfrm>
          <a:prstGeom prst="rect">
            <a:avLst/>
          </a:prstGeom>
        </p:spPr>
        <p:txBody>
          <a:bodyPr vert="horz" lIns="91440" tIns="45720" rIns="91440" bIns="45720" rtlCol="0" anchor="ctr"/>
          <a:lstStyle>
            <a:lvl1pPr algn="r">
              <a:defRPr sz="1100" b="1">
                <a:solidFill>
                  <a:schemeClr val="bg1">
                    <a:lumMod val="65000"/>
                  </a:schemeClr>
                </a:solidFill>
              </a:defRPr>
            </a:lvl1pPr>
          </a:lstStyle>
          <a:p>
            <a:fld id="{488D365C-79F8-8649-88EB-68319F9A5543}" type="datetime1">
              <a:rPr lang="en-GB" smtClean="0"/>
              <a:t>13/03/2014</a:t>
            </a:fld>
            <a:endParaRPr lang="en-US"/>
          </a:p>
        </p:txBody>
      </p:sp>
      <p:sp>
        <p:nvSpPr>
          <p:cNvPr id="5" name="Footer Placeholder 4"/>
          <p:cNvSpPr>
            <a:spLocks noGrp="1"/>
          </p:cNvSpPr>
          <p:nvPr>
            <p:ph type="ftr" sz="quarter" idx="3"/>
          </p:nvPr>
        </p:nvSpPr>
        <p:spPr>
          <a:xfrm>
            <a:off x="199698" y="6437032"/>
            <a:ext cx="6124902" cy="365125"/>
          </a:xfrm>
          <a:prstGeom prst="rect">
            <a:avLst/>
          </a:prstGeom>
        </p:spPr>
        <p:txBody>
          <a:bodyPr vert="horz" lIns="91440" tIns="45720" rIns="91440" bIns="45720" rtlCol="0" anchor="ctr"/>
          <a:lstStyle>
            <a:lvl1pPr algn="l">
              <a:defRPr sz="1100" b="1">
                <a:solidFill>
                  <a:schemeClr val="bg1">
                    <a:lumMod val="65000"/>
                  </a:schemeClr>
                </a:solidFill>
              </a:defRPr>
            </a:lvl1pPr>
          </a:lstStyle>
          <a:p>
            <a:r>
              <a:rPr lang="en-US" smtClean="0"/>
              <a:t>Mr. / Mrs                                                                                 Extended Essay 2013-15</a:t>
            </a:r>
            <a:endParaRPr lang="en-US"/>
          </a:p>
        </p:txBody>
      </p:sp>
      <p:sp>
        <p:nvSpPr>
          <p:cNvPr id="6" name="Slide Number Placeholder 5"/>
          <p:cNvSpPr>
            <a:spLocks noGrp="1"/>
          </p:cNvSpPr>
          <p:nvPr>
            <p:ph type="sldNum" sz="quarter" idx="4"/>
          </p:nvPr>
        </p:nvSpPr>
        <p:spPr>
          <a:xfrm>
            <a:off x="8306459" y="167347"/>
            <a:ext cx="630621" cy="359760"/>
          </a:xfrm>
          <a:prstGeom prst="rect">
            <a:avLst/>
          </a:prstGeom>
        </p:spPr>
        <p:txBody>
          <a:bodyPr vert="horz" lIns="91440" tIns="45720" rIns="91440" bIns="45720" rtlCol="0" anchor="ctr"/>
          <a:lstStyle>
            <a:lvl1pPr algn="r">
              <a:defRPr sz="1400" b="1">
                <a:solidFill>
                  <a:schemeClr val="tx1">
                    <a:lumMod val="85000"/>
                    <a:lumOff val="15000"/>
                  </a:schemeClr>
                </a:solidFill>
              </a:defRPr>
            </a:lvl1pPr>
          </a:lstStyle>
          <a:p>
            <a:fld id="{162F1D00-BD13-4404-86B0-79703945A0A7}" type="slidenum">
              <a:rPr lang="en-US" smtClean="0"/>
              <a:t>‹#›</a:t>
            </a:fld>
            <a:endParaRPr lang="en-US"/>
          </a:p>
        </p:txBody>
      </p:sp>
      <p:sp>
        <p:nvSpPr>
          <p:cNvPr id="2" name="Title Placeholder 1"/>
          <p:cNvSpPr>
            <a:spLocks noGrp="1"/>
          </p:cNvSpPr>
          <p:nvPr>
            <p:ph type="title"/>
          </p:nvPr>
        </p:nvSpPr>
        <p:spPr>
          <a:xfrm>
            <a:off x="284163" y="630382"/>
            <a:ext cx="8574087" cy="967840"/>
          </a:xfrm>
          <a:prstGeom prst="rect">
            <a:avLst/>
          </a:prstGeom>
          <a:solidFill>
            <a:schemeClr val="tx1">
              <a:lumMod val="85000"/>
              <a:lumOff val="15000"/>
              <a:alpha val="70000"/>
            </a:schemeClr>
          </a:solidFill>
        </p:spPr>
        <p:txBody>
          <a:bodyPr vert="horz" lIns="91440" tIns="45720" rIns="91440" bIns="45720" rtlCol="0" anchor="ctr">
            <a:normAutofit/>
          </a:bodyPr>
          <a:lstStyle/>
          <a:p>
            <a:r>
              <a:rPr lang="de-DE" smtClean="0"/>
              <a:t>Click to edit Master title style</a:t>
            </a:r>
            <a:endParaRPr/>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Lst>
  <p:hf hdr="0"/>
  <p:txStyles>
    <p:titleStyle>
      <a:lvl1pPr algn="r" defTabSz="914400" rtl="0" eaLnBrk="1" latinLnBrk="0" hangingPunct="1">
        <a:spcBef>
          <a:spcPct val="0"/>
        </a:spcBef>
        <a:buNone/>
        <a:defRPr sz="4200" kern="1200">
          <a:solidFill>
            <a:schemeClr val="bg1"/>
          </a:solidFill>
          <a:latin typeface="+mj-lt"/>
          <a:ea typeface="+mj-ea"/>
          <a:cs typeface="+mj-cs"/>
        </a:defRPr>
      </a:lvl1pPr>
    </p:titleStyle>
    <p:bodyStyle>
      <a:lvl1pPr marL="454025" indent="-454025" algn="l" defTabSz="914400" rtl="0" eaLnBrk="1" latinLnBrk="0" hangingPunct="1">
        <a:spcBef>
          <a:spcPts val="2000"/>
        </a:spcBef>
        <a:buClr>
          <a:schemeClr val="bg1">
            <a:lumMod val="65000"/>
          </a:schemeClr>
        </a:buClr>
        <a:buSzPct val="90000"/>
        <a:buFont typeface="Wingdings" pitchFamily="2" charset="2"/>
        <a:buChar char=""/>
        <a:defRPr sz="2400" kern="1200">
          <a:solidFill>
            <a:schemeClr val="tx1">
              <a:lumMod val="85000"/>
              <a:lumOff val="15000"/>
            </a:schemeClr>
          </a:solidFill>
          <a:latin typeface="+mn-lt"/>
          <a:ea typeface="+mn-ea"/>
          <a:cs typeface="+mn-cs"/>
        </a:defRPr>
      </a:lvl1pPr>
      <a:lvl2pPr marL="914400" indent="-457200" algn="l" defTabSz="914400" rtl="0" eaLnBrk="1" latinLnBrk="0" hangingPunct="1">
        <a:spcBef>
          <a:spcPts val="600"/>
        </a:spcBef>
        <a:buClr>
          <a:schemeClr val="tx1">
            <a:lumMod val="75000"/>
            <a:lumOff val="25000"/>
          </a:schemeClr>
        </a:buClr>
        <a:buSzPct val="90000"/>
        <a:buFont typeface="Wingdings" pitchFamily="2" charset="2"/>
        <a:buChar char=""/>
        <a:defRPr sz="2200" kern="1200">
          <a:solidFill>
            <a:schemeClr val="tx1">
              <a:lumMod val="85000"/>
              <a:lumOff val="15000"/>
            </a:schemeClr>
          </a:solidFill>
          <a:latin typeface="+mn-lt"/>
          <a:ea typeface="+mn-ea"/>
          <a:cs typeface="+mn-cs"/>
        </a:defRPr>
      </a:lvl2pPr>
      <a:lvl3pPr marL="1260475" indent="-346075" algn="l" defTabSz="914400" rtl="0" eaLnBrk="1" latinLnBrk="0" hangingPunct="1">
        <a:spcBef>
          <a:spcPts val="600"/>
        </a:spcBef>
        <a:buClr>
          <a:schemeClr val="bg1">
            <a:lumMod val="65000"/>
          </a:schemeClr>
        </a:buClr>
        <a:buSzPct val="90000"/>
        <a:buFont typeface="Wingdings" pitchFamily="2" charset="2"/>
        <a:buChar char=""/>
        <a:defRPr sz="2000" kern="1200">
          <a:solidFill>
            <a:schemeClr val="tx1">
              <a:lumMod val="85000"/>
              <a:lumOff val="15000"/>
            </a:schemeClr>
          </a:solidFill>
          <a:latin typeface="+mn-lt"/>
          <a:ea typeface="+mn-ea"/>
          <a:cs typeface="+mn-cs"/>
        </a:defRPr>
      </a:lvl3pPr>
      <a:lvl4pPr marL="1600200" indent="-339725" algn="l" defTabSz="914400" rtl="0" eaLnBrk="1" latinLnBrk="0" hangingPunct="1">
        <a:spcBef>
          <a:spcPts val="600"/>
        </a:spcBef>
        <a:buClr>
          <a:schemeClr val="tx1">
            <a:lumMod val="75000"/>
            <a:lumOff val="25000"/>
          </a:schemeClr>
        </a:buClr>
        <a:buSzPct val="90000"/>
        <a:buFont typeface="Wingdings" pitchFamily="2" charset="2"/>
        <a:buChar char=""/>
        <a:defRPr sz="1800" kern="1200">
          <a:solidFill>
            <a:schemeClr val="tx1">
              <a:lumMod val="85000"/>
              <a:lumOff val="15000"/>
            </a:schemeClr>
          </a:solidFill>
          <a:latin typeface="+mn-lt"/>
          <a:ea typeface="+mn-ea"/>
          <a:cs typeface="+mn-cs"/>
        </a:defRPr>
      </a:lvl4pPr>
      <a:lvl5pPr marL="1939925" indent="-331788" algn="l" defTabSz="914400" rtl="0" eaLnBrk="1" latinLnBrk="0" hangingPunct="1">
        <a:spcBef>
          <a:spcPts val="600"/>
        </a:spcBef>
        <a:buClr>
          <a:schemeClr val="bg1">
            <a:lumMod val="65000"/>
          </a:schemeClr>
        </a:buClr>
        <a:buSzPct val="90000"/>
        <a:buFont typeface="Wingdings" pitchFamily="2" charset="2"/>
        <a:buChar char=""/>
        <a:defRPr sz="1800" kern="1200">
          <a:solidFill>
            <a:schemeClr val="tx1">
              <a:lumMod val="85000"/>
              <a:lumOff val="15000"/>
            </a:schemeClr>
          </a:solidFill>
          <a:latin typeface="+mn-lt"/>
          <a:ea typeface="+mn-ea"/>
          <a:cs typeface="+mn-cs"/>
        </a:defRPr>
      </a:lvl5pPr>
      <a:lvl6pPr marL="229076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6pPr>
      <a:lvl7pPr marL="2625725"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7pPr>
      <a:lvl8pPr marL="2970213" indent="-344488" algn="l" defTabSz="914400" rtl="0" eaLnBrk="1" latinLnBrk="0" hangingPunct="1">
        <a:spcBef>
          <a:spcPts val="600"/>
        </a:spcBef>
        <a:buClr>
          <a:schemeClr val="tx1">
            <a:lumMod val="75000"/>
            <a:lumOff val="25000"/>
          </a:schemeClr>
        </a:buClr>
        <a:buSzPct val="90000"/>
        <a:buFont typeface="Wingdings" pitchFamily="2" charset="2"/>
        <a:buChar char=""/>
        <a:defRPr lang="en-US" sz="1800" kern="1200" dirty="0" smtClean="0">
          <a:solidFill>
            <a:schemeClr val="tx1">
              <a:lumMod val="85000"/>
              <a:lumOff val="15000"/>
            </a:schemeClr>
          </a:solidFill>
          <a:latin typeface="+mn-lt"/>
          <a:ea typeface="+mn-ea"/>
          <a:cs typeface="+mn-cs"/>
        </a:defRPr>
      </a:lvl8pPr>
      <a:lvl9pPr marL="3313113" indent="-344488" algn="l" defTabSz="914400" rtl="0" eaLnBrk="1" latinLnBrk="0" hangingPunct="1">
        <a:spcBef>
          <a:spcPts val="600"/>
        </a:spcBef>
        <a:buClr>
          <a:schemeClr val="bg1">
            <a:lumMod val="65000"/>
          </a:schemeClr>
        </a:buClr>
        <a:buSzPct val="90000"/>
        <a:buFont typeface="Wingdings" pitchFamily="2" charset="2"/>
        <a:buChar char=""/>
        <a:defRPr lang="en-US" sz="1800" kern="1200" dirty="0">
          <a:solidFill>
            <a:schemeClr val="tx1">
              <a:lumMod val="85000"/>
              <a:lumOff val="1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hyperlink" Target="http://www.itseducation.asia/dried-seafood-hong-kong.htm" TargetMode="External"/><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education.exeter.ac.uk/dll/studyskills/harvard_referencing.htm"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872051" y="2609345"/>
            <a:ext cx="5055220" cy="3500295"/>
          </a:xfrm>
          <a:prstGeom prst="rect">
            <a:avLst/>
          </a:prstGeom>
        </p:spPr>
      </p:pic>
      <p:sp>
        <p:nvSpPr>
          <p:cNvPr id="7" name="TextBox 6"/>
          <p:cNvSpPr txBox="1"/>
          <p:nvPr/>
        </p:nvSpPr>
        <p:spPr>
          <a:xfrm>
            <a:off x="3166896" y="2899777"/>
            <a:ext cx="2490632" cy="461665"/>
          </a:xfrm>
          <a:prstGeom prst="rect">
            <a:avLst/>
          </a:prstGeom>
          <a:noFill/>
        </p:spPr>
        <p:txBody>
          <a:bodyPr wrap="square" rtlCol="0">
            <a:spAutoFit/>
          </a:bodyPr>
          <a:lstStyle/>
          <a:p>
            <a:pPr algn="ctr"/>
            <a:r>
              <a:rPr lang="en-US" sz="1200" dirty="0" smtClean="0">
                <a:latin typeface="Apple Chancery"/>
                <a:cs typeface="Apple Chancery"/>
              </a:rPr>
              <a:t>Economics Extended Essay </a:t>
            </a:r>
          </a:p>
          <a:p>
            <a:pPr algn="ctr"/>
            <a:r>
              <a:rPr lang="en-US" sz="1200" dirty="0" smtClean="0">
                <a:latin typeface="Apple Chancery"/>
                <a:cs typeface="Apple Chancery"/>
              </a:rPr>
              <a:t>With Mr.. / </a:t>
            </a:r>
            <a:r>
              <a:rPr lang="en-US" sz="1200" dirty="0" err="1" smtClean="0">
                <a:latin typeface="Apple Chancery"/>
                <a:cs typeface="Apple Chancery"/>
              </a:rPr>
              <a:t>Mrs</a:t>
            </a:r>
            <a:endParaRPr lang="en-US" sz="1200" dirty="0">
              <a:latin typeface="Apple Chancery"/>
              <a:cs typeface="Apple Chancery"/>
            </a:endParaRPr>
          </a:p>
        </p:txBody>
      </p:sp>
      <p:sp>
        <p:nvSpPr>
          <p:cNvPr id="8" name="Title 7"/>
          <p:cNvSpPr>
            <a:spLocks noGrp="1"/>
          </p:cNvSpPr>
          <p:nvPr>
            <p:ph type="ctrTitle"/>
          </p:nvPr>
        </p:nvSpPr>
        <p:spPr/>
        <p:txBody>
          <a:bodyPr/>
          <a:lstStyle/>
          <a:p>
            <a:r>
              <a:rPr lang="en-US" dirty="0" smtClean="0"/>
              <a:t>IB Economics 2013-15</a:t>
            </a:r>
            <a:endParaRPr lang="en-US" dirty="0"/>
          </a:p>
        </p:txBody>
      </p:sp>
      <p:sp>
        <p:nvSpPr>
          <p:cNvPr id="10" name="Subtitle 9"/>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810199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 and approach</a:t>
            </a:r>
            <a:endParaRPr lang="en-US" dirty="0"/>
          </a:p>
        </p:txBody>
      </p:sp>
      <p:sp>
        <p:nvSpPr>
          <p:cNvPr id="4" name="Date Placeholder 3"/>
          <p:cNvSpPr>
            <a:spLocks noGrp="1"/>
          </p:cNvSpPr>
          <p:nvPr>
            <p:ph type="dt" sz="half" idx="10"/>
          </p:nvPr>
        </p:nvSpPr>
        <p:spPr/>
        <p:txBody>
          <a:bodyPr/>
          <a:lstStyle/>
          <a:p>
            <a:fld id="{BE50978C-1979-444A-9104-6496197EADC0}" type="datetime1">
              <a:rPr lang="en-GB" smtClean="0"/>
              <a:t>13/03/2014</a:t>
            </a:fld>
            <a:endParaRPr lang="en-US"/>
          </a:p>
        </p:txBody>
      </p:sp>
      <p:sp>
        <p:nvSpPr>
          <p:cNvPr id="6"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pic>
        <p:nvPicPr>
          <p:cNvPr id="7" name="Picture 6"/>
          <p:cNvPicPr>
            <a:picLocks noChangeAspect="1"/>
          </p:cNvPicPr>
          <p:nvPr/>
        </p:nvPicPr>
        <p:blipFill>
          <a:blip r:embed="rId2"/>
          <a:stretch>
            <a:fillRect/>
          </a:stretch>
        </p:blipFill>
        <p:spPr>
          <a:xfrm>
            <a:off x="1507067" y="1990463"/>
            <a:ext cx="6468532" cy="4446569"/>
          </a:xfrm>
          <a:prstGeom prst="rect">
            <a:avLst/>
          </a:prstGeom>
        </p:spPr>
      </p:pic>
      <p:sp>
        <p:nvSpPr>
          <p:cNvPr id="8" name="Slide Number Placeholder 7"/>
          <p:cNvSpPr>
            <a:spLocks noGrp="1"/>
          </p:cNvSpPr>
          <p:nvPr>
            <p:ph type="sldNum" sz="quarter" idx="12"/>
          </p:nvPr>
        </p:nvSpPr>
        <p:spPr/>
        <p:txBody>
          <a:bodyPr/>
          <a:lstStyle/>
          <a:p>
            <a:fld id="{162F1D00-BD13-4404-86B0-79703945A0A7}" type="slidenum">
              <a:rPr lang="en-US" smtClean="0"/>
              <a:t>10</a:t>
            </a:fld>
            <a:endParaRPr lang="en-US"/>
          </a:p>
        </p:txBody>
      </p:sp>
    </p:spTree>
    <p:extLst>
      <p:ext uri="{BB962C8B-B14F-4D97-AF65-F5344CB8AC3E}">
        <p14:creationId xmlns:p14="http://schemas.microsoft.com/office/powerpoint/2010/main" val="285818242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5533" y="3230563"/>
            <a:ext cx="2895600" cy="2895600"/>
          </a:xfrm>
          <a:prstGeom prst="rect">
            <a:avLst/>
          </a:prstGeom>
        </p:spPr>
      </p:pic>
      <p:sp>
        <p:nvSpPr>
          <p:cNvPr id="2" name="Title 1"/>
          <p:cNvSpPr>
            <a:spLocks noGrp="1"/>
          </p:cNvSpPr>
          <p:nvPr>
            <p:ph type="title"/>
          </p:nvPr>
        </p:nvSpPr>
        <p:spPr/>
        <p:txBody>
          <a:bodyPr/>
          <a:lstStyle/>
          <a:p>
            <a:r>
              <a:rPr lang="en-US" dirty="0" smtClean="0"/>
              <a:t>Treatment of the topic</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Emphasis on </a:t>
            </a:r>
            <a:r>
              <a:rPr lang="en-US" b="1" dirty="0" smtClean="0"/>
              <a:t>economics</a:t>
            </a:r>
            <a:r>
              <a:rPr lang="en-US" dirty="0" smtClean="0"/>
              <a:t>, not history or business</a:t>
            </a:r>
          </a:p>
          <a:p>
            <a:r>
              <a:rPr lang="en-US" dirty="0" smtClean="0"/>
              <a:t>Use of </a:t>
            </a:r>
            <a:r>
              <a:rPr lang="en-US" b="1" dirty="0" smtClean="0"/>
              <a:t>economic theory</a:t>
            </a:r>
          </a:p>
          <a:p>
            <a:r>
              <a:rPr lang="en-US" dirty="0" smtClean="0">
                <a:solidFill>
                  <a:schemeClr val="tx1"/>
                </a:solidFill>
              </a:rPr>
              <a:t>Your </a:t>
            </a:r>
            <a:r>
              <a:rPr lang="en-US" dirty="0">
                <a:solidFill>
                  <a:schemeClr val="tx1"/>
                </a:solidFill>
              </a:rPr>
              <a:t>must choose a research question that can be treated effectively within the </a:t>
            </a:r>
            <a:r>
              <a:rPr lang="en-US" b="1" dirty="0">
                <a:solidFill>
                  <a:schemeClr val="tx1"/>
                </a:solidFill>
              </a:rPr>
              <a:t>word limit </a:t>
            </a:r>
            <a:r>
              <a:rPr lang="en-US" dirty="0">
                <a:solidFill>
                  <a:schemeClr val="tx1"/>
                </a:solidFill>
              </a:rPr>
              <a:t>and is not of a trivial </a:t>
            </a:r>
            <a:r>
              <a:rPr lang="en-US" dirty="0" smtClean="0">
                <a:solidFill>
                  <a:schemeClr val="tx1"/>
                </a:solidFill>
              </a:rPr>
              <a:t>nature</a:t>
            </a:r>
          </a:p>
          <a:p>
            <a:r>
              <a:rPr lang="en-US" dirty="0" smtClean="0">
                <a:solidFill>
                  <a:schemeClr val="tx1"/>
                </a:solidFill>
              </a:rPr>
              <a:t>If there is too </a:t>
            </a:r>
            <a:r>
              <a:rPr lang="en-US" dirty="0">
                <a:solidFill>
                  <a:schemeClr val="tx1"/>
                </a:solidFill>
              </a:rPr>
              <a:t>little information </a:t>
            </a:r>
            <a:r>
              <a:rPr lang="en-US" dirty="0" smtClean="0">
                <a:solidFill>
                  <a:schemeClr val="tx1"/>
                </a:solidFill>
              </a:rPr>
              <a:t>available </a:t>
            </a:r>
            <a:r>
              <a:rPr lang="en-US" dirty="0">
                <a:solidFill>
                  <a:schemeClr val="tx1"/>
                </a:solidFill>
              </a:rPr>
              <a:t>to permit such an </a:t>
            </a:r>
            <a:r>
              <a:rPr lang="en-US" dirty="0" smtClean="0">
                <a:solidFill>
                  <a:schemeClr val="tx1"/>
                </a:solidFill>
              </a:rPr>
              <a:t>investigation, </a:t>
            </a:r>
            <a:r>
              <a:rPr lang="en-US" dirty="0">
                <a:solidFill>
                  <a:schemeClr val="tx1"/>
                </a:solidFill>
              </a:rPr>
              <a:t>a </a:t>
            </a:r>
            <a:r>
              <a:rPr lang="en-US" b="1" dirty="0">
                <a:solidFill>
                  <a:schemeClr val="tx1"/>
                </a:solidFill>
              </a:rPr>
              <a:t>change of focus </a:t>
            </a:r>
            <a:r>
              <a:rPr lang="en-US" dirty="0">
                <a:solidFill>
                  <a:schemeClr val="tx1"/>
                </a:solidFill>
              </a:rPr>
              <a:t>should be </a:t>
            </a:r>
            <a:r>
              <a:rPr lang="en-US" dirty="0" smtClean="0">
                <a:solidFill>
                  <a:schemeClr val="tx1"/>
                </a:solidFill>
              </a:rPr>
              <a:t>made</a:t>
            </a:r>
            <a:endParaRPr lang="en-US" dirty="0">
              <a:solidFill>
                <a:schemeClr val="tx1"/>
              </a:solidFill>
            </a:endParaRPr>
          </a:p>
          <a:p>
            <a:r>
              <a:rPr lang="en-US" dirty="0">
                <a:solidFill>
                  <a:schemeClr val="tx1"/>
                </a:solidFill>
              </a:rPr>
              <a:t>R</a:t>
            </a:r>
            <a:r>
              <a:rPr lang="en-US" dirty="0" smtClean="0">
                <a:solidFill>
                  <a:schemeClr val="tx1"/>
                </a:solidFill>
              </a:rPr>
              <a:t>esearch </a:t>
            </a:r>
            <a:r>
              <a:rPr lang="en-US" dirty="0">
                <a:solidFill>
                  <a:schemeClr val="tx1"/>
                </a:solidFill>
              </a:rPr>
              <a:t>on a topic within any of the syllabus sections in the current </a:t>
            </a:r>
            <a:r>
              <a:rPr lang="en-US" b="1" i="1" dirty="0">
                <a:solidFill>
                  <a:schemeClr val="tx1"/>
                </a:solidFill>
              </a:rPr>
              <a:t>Economics guide</a:t>
            </a:r>
            <a:r>
              <a:rPr lang="en-US" dirty="0">
                <a:solidFill>
                  <a:schemeClr val="tx1"/>
                </a:solidFill>
              </a:rPr>
              <a:t>. </a:t>
            </a:r>
            <a:endParaRPr lang="en-US" dirty="0" smtClean="0">
              <a:solidFill>
                <a:schemeClr val="tx1"/>
              </a:solidFill>
            </a:endParaRPr>
          </a:p>
          <a:p>
            <a:r>
              <a:rPr lang="en-US" dirty="0">
                <a:solidFill>
                  <a:schemeClr val="tx1"/>
                </a:solidFill>
              </a:rPr>
              <a:t>A</a:t>
            </a:r>
            <a:r>
              <a:rPr lang="en-US" dirty="0" smtClean="0">
                <a:solidFill>
                  <a:schemeClr val="tx1"/>
                </a:solidFill>
              </a:rPr>
              <a:t>n </a:t>
            </a:r>
            <a:r>
              <a:rPr lang="en-US" dirty="0">
                <a:solidFill>
                  <a:schemeClr val="tx1"/>
                </a:solidFill>
              </a:rPr>
              <a:t>essay on a </a:t>
            </a:r>
            <a:r>
              <a:rPr lang="en-US" b="1" dirty="0">
                <a:solidFill>
                  <a:schemeClr val="tx1"/>
                </a:solidFill>
              </a:rPr>
              <a:t>microeconomics</a:t>
            </a:r>
            <a:r>
              <a:rPr lang="en-US" dirty="0">
                <a:solidFill>
                  <a:schemeClr val="tx1"/>
                </a:solidFill>
              </a:rPr>
              <a:t> </a:t>
            </a:r>
            <a:r>
              <a:rPr lang="en-US" dirty="0" smtClean="0">
                <a:solidFill>
                  <a:schemeClr val="tx1"/>
                </a:solidFill>
              </a:rPr>
              <a:t>might be better than on macroeconomics topic -easier </a:t>
            </a:r>
            <a:r>
              <a:rPr lang="en-US" dirty="0">
                <a:solidFill>
                  <a:schemeClr val="tx1"/>
                </a:solidFill>
              </a:rPr>
              <a:t>to carry out primary research in the form of surveys, questionnaires or interviews. </a:t>
            </a:r>
            <a:endParaRPr lang="en-US" dirty="0"/>
          </a:p>
          <a:p>
            <a:endParaRPr lang="en-US" dirty="0"/>
          </a:p>
        </p:txBody>
      </p:sp>
      <p:sp>
        <p:nvSpPr>
          <p:cNvPr id="4" name="Date Placeholder 3"/>
          <p:cNvSpPr>
            <a:spLocks noGrp="1"/>
          </p:cNvSpPr>
          <p:nvPr>
            <p:ph type="dt" sz="half" idx="10"/>
          </p:nvPr>
        </p:nvSpPr>
        <p:spPr/>
        <p:txBody>
          <a:bodyPr/>
          <a:lstStyle/>
          <a:p>
            <a:fld id="{42E66DA2-7C27-8046-BBDA-8D829E4CDC71}" type="datetime1">
              <a:rPr lang="en-GB" smtClean="0"/>
              <a:t>13/03/2014</a:t>
            </a:fld>
            <a:endParaRPr lang="en-US"/>
          </a:p>
        </p:txBody>
      </p:sp>
      <p:sp>
        <p:nvSpPr>
          <p:cNvPr id="6"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
        <p:nvSpPr>
          <p:cNvPr id="7" name="Slide Number Placeholder 6"/>
          <p:cNvSpPr>
            <a:spLocks noGrp="1"/>
          </p:cNvSpPr>
          <p:nvPr>
            <p:ph type="sldNum" sz="quarter" idx="12"/>
          </p:nvPr>
        </p:nvSpPr>
        <p:spPr/>
        <p:txBody>
          <a:bodyPr/>
          <a:lstStyle/>
          <a:p>
            <a:fld id="{162F1D00-BD13-4404-86B0-79703945A0A7}" type="slidenum">
              <a:rPr lang="en-US" smtClean="0"/>
              <a:t>11</a:t>
            </a:fld>
            <a:endParaRPr lang="en-US"/>
          </a:p>
        </p:txBody>
      </p:sp>
    </p:spTree>
    <p:extLst>
      <p:ext uri="{BB962C8B-B14F-4D97-AF65-F5344CB8AC3E}">
        <p14:creationId xmlns:p14="http://schemas.microsoft.com/office/powerpoint/2010/main" val="381955645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Interpreting the assessment criteria</a:t>
            </a:r>
            <a:endParaRPr lang="en-US" dirty="0"/>
          </a:p>
        </p:txBody>
      </p:sp>
      <p:sp>
        <p:nvSpPr>
          <p:cNvPr id="3" name="Content Placeholder 2"/>
          <p:cNvSpPr>
            <a:spLocks noGrp="1"/>
          </p:cNvSpPr>
          <p:nvPr>
            <p:ph idx="1"/>
          </p:nvPr>
        </p:nvSpPr>
        <p:spPr/>
        <p:txBody>
          <a:bodyPr/>
          <a:lstStyle/>
          <a:p>
            <a:r>
              <a:rPr lang="en-US" b="1" dirty="0">
                <a:solidFill>
                  <a:schemeClr val="tx1"/>
                </a:solidFill>
              </a:rPr>
              <a:t>Criterion A: research question </a:t>
            </a:r>
            <a:endParaRPr lang="en-US" dirty="0"/>
          </a:p>
          <a:p>
            <a:pPr lvl="1"/>
            <a:r>
              <a:rPr lang="en-US" dirty="0">
                <a:solidFill>
                  <a:schemeClr val="tx1"/>
                </a:solidFill>
              </a:rPr>
              <a:t>It must be clearly focused and sufficiently narrow so that it is possible to answer it within the word </a:t>
            </a:r>
            <a:r>
              <a:rPr lang="en-US" dirty="0" smtClean="0">
                <a:solidFill>
                  <a:schemeClr val="tx1"/>
                </a:solidFill>
              </a:rPr>
              <a:t>limit</a:t>
            </a:r>
          </a:p>
          <a:p>
            <a:pPr lvl="1"/>
            <a:r>
              <a:rPr lang="en-US" dirty="0">
                <a:solidFill>
                  <a:schemeClr val="tx1"/>
                </a:solidFill>
              </a:rPr>
              <a:t>It should not be a “</a:t>
            </a:r>
            <a:r>
              <a:rPr lang="en-US" dirty="0" err="1">
                <a:solidFill>
                  <a:schemeClr val="tx1"/>
                </a:solidFill>
              </a:rPr>
              <a:t>double-barrelled</a:t>
            </a:r>
            <a:r>
              <a:rPr lang="en-US" dirty="0">
                <a:solidFill>
                  <a:schemeClr val="tx1"/>
                </a:solidFill>
              </a:rPr>
              <a:t>” question with two parts or a “yes/no” </a:t>
            </a:r>
            <a:r>
              <a:rPr lang="en-US" dirty="0" smtClean="0">
                <a:solidFill>
                  <a:schemeClr val="tx1"/>
                </a:solidFill>
              </a:rPr>
              <a:t>question</a:t>
            </a:r>
          </a:p>
          <a:p>
            <a:endParaRPr lang="en-US" dirty="0"/>
          </a:p>
        </p:txBody>
      </p:sp>
      <p:sp>
        <p:nvSpPr>
          <p:cNvPr id="4" name="Date Placeholder 3"/>
          <p:cNvSpPr>
            <a:spLocks noGrp="1"/>
          </p:cNvSpPr>
          <p:nvPr>
            <p:ph type="dt" sz="half" idx="10"/>
          </p:nvPr>
        </p:nvSpPr>
        <p:spPr/>
        <p:txBody>
          <a:bodyPr/>
          <a:lstStyle/>
          <a:p>
            <a:fld id="{33777003-9216-AE4C-B098-3CF9B41C2C6F}"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12</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233767582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normAutofit fontScale="92500" lnSpcReduction="10000"/>
          </a:bodyPr>
          <a:lstStyle/>
          <a:p>
            <a:r>
              <a:rPr lang="en-US" b="1" dirty="0">
                <a:solidFill>
                  <a:schemeClr val="tx1"/>
                </a:solidFill>
              </a:rPr>
              <a:t>Criterion B: introduction </a:t>
            </a:r>
            <a:endParaRPr lang="en-US" b="1" dirty="0" smtClean="0">
              <a:solidFill>
                <a:schemeClr val="tx1"/>
              </a:solidFill>
            </a:endParaRPr>
          </a:p>
          <a:p>
            <a:pPr marL="457200" lvl="1" indent="0">
              <a:buNone/>
            </a:pPr>
            <a:r>
              <a:rPr lang="en-US" i="1" dirty="0" smtClean="0">
                <a:solidFill>
                  <a:schemeClr val="tx1"/>
                </a:solidFill>
              </a:rPr>
              <a:t>(Tells the reader what to expect)</a:t>
            </a:r>
            <a:endParaRPr lang="en-US" i="1" dirty="0"/>
          </a:p>
          <a:p>
            <a:pPr lvl="1"/>
            <a:r>
              <a:rPr lang="en-US" dirty="0">
                <a:solidFill>
                  <a:schemeClr val="tx1"/>
                </a:solidFill>
              </a:rPr>
              <a:t>The introduction should explain succinctly the significance of the </a:t>
            </a:r>
            <a:r>
              <a:rPr lang="en-US" dirty="0" smtClean="0">
                <a:solidFill>
                  <a:schemeClr val="tx1"/>
                </a:solidFill>
              </a:rPr>
              <a:t>subject</a:t>
            </a:r>
            <a:endParaRPr lang="en-US" dirty="0">
              <a:solidFill>
                <a:schemeClr val="tx1"/>
              </a:solidFill>
            </a:endParaRPr>
          </a:p>
          <a:p>
            <a:pPr lvl="2"/>
            <a:r>
              <a:rPr lang="en-US" dirty="0">
                <a:solidFill>
                  <a:schemeClr val="tx1"/>
                </a:solidFill>
              </a:rPr>
              <a:t>W</a:t>
            </a:r>
            <a:r>
              <a:rPr lang="en-US" dirty="0" smtClean="0">
                <a:solidFill>
                  <a:schemeClr val="tx1"/>
                </a:solidFill>
              </a:rPr>
              <a:t>hy </a:t>
            </a:r>
            <a:r>
              <a:rPr lang="en-US" dirty="0">
                <a:solidFill>
                  <a:schemeClr val="tx1"/>
                </a:solidFill>
              </a:rPr>
              <a:t>it is worthy of </a:t>
            </a:r>
            <a:r>
              <a:rPr lang="en-US" dirty="0" smtClean="0">
                <a:solidFill>
                  <a:schemeClr val="tx1"/>
                </a:solidFill>
              </a:rPr>
              <a:t>investigation</a:t>
            </a:r>
            <a:endParaRPr lang="en-US" dirty="0">
              <a:solidFill>
                <a:schemeClr val="tx1"/>
              </a:solidFill>
            </a:endParaRPr>
          </a:p>
          <a:p>
            <a:pPr lvl="2"/>
            <a:r>
              <a:rPr lang="en-US" dirty="0">
                <a:solidFill>
                  <a:schemeClr val="tx1"/>
                </a:solidFill>
              </a:rPr>
              <a:t>H</a:t>
            </a:r>
            <a:r>
              <a:rPr lang="en-US" dirty="0" smtClean="0">
                <a:solidFill>
                  <a:schemeClr val="tx1"/>
                </a:solidFill>
              </a:rPr>
              <a:t>ow </a:t>
            </a:r>
            <a:r>
              <a:rPr lang="en-US" dirty="0">
                <a:solidFill>
                  <a:schemeClr val="tx1"/>
                </a:solidFill>
              </a:rPr>
              <a:t>the research question is appropriate for economic analysis. </a:t>
            </a:r>
            <a:endParaRPr lang="en-US" dirty="0" smtClean="0">
              <a:solidFill>
                <a:schemeClr val="tx1"/>
              </a:solidFill>
            </a:endParaRPr>
          </a:p>
          <a:p>
            <a:pPr lvl="2"/>
            <a:r>
              <a:rPr lang="en-US" dirty="0" smtClean="0">
                <a:solidFill>
                  <a:schemeClr val="tx1"/>
                </a:solidFill>
              </a:rPr>
              <a:t>The </a:t>
            </a:r>
            <a:r>
              <a:rPr lang="en-US" dirty="0">
                <a:solidFill>
                  <a:schemeClr val="tx1"/>
                </a:solidFill>
              </a:rPr>
              <a:t>introduction should not be seen as an excuse for padding out an essay with a lengthy superficial account of the reasons for choosing the subject. </a:t>
            </a:r>
          </a:p>
          <a:p>
            <a:pPr lvl="2"/>
            <a:r>
              <a:rPr lang="en-US" i="1" dirty="0" smtClean="0">
                <a:solidFill>
                  <a:schemeClr val="tx1"/>
                </a:solidFill>
              </a:rPr>
              <a:t>The </a:t>
            </a:r>
            <a:r>
              <a:rPr lang="en-US" i="1" dirty="0">
                <a:solidFill>
                  <a:schemeClr val="tx1"/>
                </a:solidFill>
              </a:rPr>
              <a:t>student’s personal experience or particular opinion is rarely relevant here</a:t>
            </a:r>
            <a:r>
              <a:rPr lang="en-US" dirty="0">
                <a:solidFill>
                  <a:schemeClr val="tx1"/>
                </a:solidFill>
              </a:rPr>
              <a:t>. </a:t>
            </a:r>
            <a:endParaRPr lang="en-US" dirty="0"/>
          </a:p>
          <a:p>
            <a:endParaRPr lang="en-US" dirty="0"/>
          </a:p>
        </p:txBody>
      </p:sp>
      <p:sp>
        <p:nvSpPr>
          <p:cNvPr id="4" name="Date Placeholder 3"/>
          <p:cNvSpPr>
            <a:spLocks noGrp="1"/>
          </p:cNvSpPr>
          <p:nvPr>
            <p:ph type="dt" sz="half" idx="10"/>
          </p:nvPr>
        </p:nvSpPr>
        <p:spPr/>
        <p:txBody>
          <a:bodyPr/>
          <a:lstStyle/>
          <a:p>
            <a:fld id="{BA650CEB-CAA5-4148-9CE7-B7F70D917F06}"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13</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42018716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normAutofit/>
          </a:bodyPr>
          <a:lstStyle/>
          <a:p>
            <a:r>
              <a:rPr lang="en-US" b="1" dirty="0">
                <a:solidFill>
                  <a:schemeClr val="tx1"/>
                </a:solidFill>
              </a:rPr>
              <a:t>Criterion C: investigation </a:t>
            </a:r>
            <a:endParaRPr lang="en-US" dirty="0"/>
          </a:p>
          <a:p>
            <a:pPr lvl="1"/>
            <a:r>
              <a:rPr lang="en-US" dirty="0" smtClean="0">
                <a:solidFill>
                  <a:schemeClr val="tx1"/>
                </a:solidFill>
              </a:rPr>
              <a:t>There should </a:t>
            </a:r>
            <a:r>
              <a:rPr lang="en-US" dirty="0">
                <a:solidFill>
                  <a:schemeClr val="tx1"/>
                </a:solidFill>
              </a:rPr>
              <a:t>be some evidence that appropriate economic sources have been consulted. </a:t>
            </a:r>
            <a:endParaRPr lang="en-US" dirty="0" smtClean="0"/>
          </a:p>
          <a:p>
            <a:pPr lvl="1"/>
            <a:r>
              <a:rPr lang="en-US" dirty="0" smtClean="0">
                <a:solidFill>
                  <a:schemeClr val="tx1"/>
                </a:solidFill>
              </a:rPr>
              <a:t>Wherever </a:t>
            </a:r>
            <a:r>
              <a:rPr lang="en-US" dirty="0">
                <a:solidFill>
                  <a:schemeClr val="tx1"/>
                </a:solidFill>
              </a:rPr>
              <a:t>possible, primary sources should be </a:t>
            </a:r>
            <a:r>
              <a:rPr lang="en-US" dirty="0" smtClean="0">
                <a:solidFill>
                  <a:schemeClr val="tx1"/>
                </a:solidFill>
              </a:rPr>
              <a:t>used</a:t>
            </a:r>
          </a:p>
          <a:p>
            <a:pPr lvl="1"/>
            <a:r>
              <a:rPr lang="en-US" dirty="0" smtClean="0">
                <a:solidFill>
                  <a:schemeClr val="tx1"/>
                </a:solidFill>
              </a:rPr>
              <a:t>If </a:t>
            </a:r>
            <a:r>
              <a:rPr lang="en-US" dirty="0">
                <a:solidFill>
                  <a:schemeClr val="tx1"/>
                </a:solidFill>
              </a:rPr>
              <a:t>surveys are carried out, the questions must reflect appropriate and sensible economic analysis. </a:t>
            </a:r>
          </a:p>
          <a:p>
            <a:pPr lvl="1"/>
            <a:r>
              <a:rPr lang="en-US" dirty="0" smtClean="0">
                <a:solidFill>
                  <a:schemeClr val="tx1"/>
                </a:solidFill>
              </a:rPr>
              <a:t>Information </a:t>
            </a:r>
            <a:r>
              <a:rPr lang="en-US" dirty="0">
                <a:solidFill>
                  <a:schemeClr val="tx1"/>
                </a:solidFill>
              </a:rPr>
              <a:t>to support a well-structured argument. The essay should not include theory or information that is not used to answer the research question directly. </a:t>
            </a:r>
            <a:endParaRPr lang="en-US" dirty="0"/>
          </a:p>
        </p:txBody>
      </p:sp>
      <p:sp>
        <p:nvSpPr>
          <p:cNvPr id="4" name="Date Placeholder 3"/>
          <p:cNvSpPr>
            <a:spLocks noGrp="1"/>
          </p:cNvSpPr>
          <p:nvPr>
            <p:ph type="dt" sz="half" idx="10"/>
          </p:nvPr>
        </p:nvSpPr>
        <p:spPr/>
        <p:txBody>
          <a:bodyPr/>
          <a:lstStyle/>
          <a:p>
            <a:fld id="{1586E153-AD40-174F-A269-9934C5F29B24}"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14</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200568067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normAutofit/>
          </a:bodyPr>
          <a:lstStyle/>
          <a:p>
            <a:r>
              <a:rPr lang="en-US" b="1" dirty="0">
                <a:solidFill>
                  <a:schemeClr val="tx1"/>
                </a:solidFill>
              </a:rPr>
              <a:t>Criterion D: knowledge and understanding of the topic studied </a:t>
            </a:r>
            <a:endParaRPr lang="en-US" dirty="0"/>
          </a:p>
          <a:p>
            <a:pPr lvl="1"/>
            <a:r>
              <a:rPr lang="en-US" dirty="0" smtClean="0">
                <a:solidFill>
                  <a:schemeClr val="tx1"/>
                </a:solidFill>
              </a:rPr>
              <a:t>You should </a:t>
            </a:r>
            <a:r>
              <a:rPr lang="en-US" dirty="0">
                <a:solidFill>
                  <a:schemeClr val="tx1"/>
                </a:solidFill>
              </a:rPr>
              <a:t>be able to demonstrate in-depth knowledge of the topic. This is another reason why the research question has to be suitably focused</a:t>
            </a:r>
            <a:r>
              <a:rPr lang="en-US" dirty="0" smtClean="0">
                <a:solidFill>
                  <a:schemeClr val="tx1"/>
                </a:solidFill>
              </a:rPr>
              <a:t>.</a:t>
            </a:r>
          </a:p>
          <a:p>
            <a:pPr lvl="1"/>
            <a:r>
              <a:rPr lang="en-US" dirty="0" smtClean="0">
                <a:solidFill>
                  <a:schemeClr val="tx1"/>
                </a:solidFill>
              </a:rPr>
              <a:t>The </a:t>
            </a:r>
            <a:r>
              <a:rPr lang="en-US" dirty="0">
                <a:solidFill>
                  <a:schemeClr val="tx1"/>
                </a:solidFill>
              </a:rPr>
              <a:t>essay should be comprehensive and thorough. </a:t>
            </a:r>
            <a:endParaRPr lang="en-US" dirty="0" smtClean="0"/>
          </a:p>
          <a:p>
            <a:pPr lvl="1"/>
            <a:r>
              <a:rPr lang="en-US" dirty="0" smtClean="0">
                <a:solidFill>
                  <a:schemeClr val="tx1"/>
                </a:solidFill>
              </a:rPr>
              <a:t>Axes </a:t>
            </a:r>
            <a:r>
              <a:rPr lang="en-US" dirty="0">
                <a:solidFill>
                  <a:schemeClr val="tx1"/>
                </a:solidFill>
              </a:rPr>
              <a:t>and curves/lines on diagrams should be fully </a:t>
            </a:r>
            <a:r>
              <a:rPr lang="en-US" dirty="0" err="1" smtClean="0">
                <a:solidFill>
                  <a:schemeClr val="tx1"/>
                </a:solidFill>
              </a:rPr>
              <a:t>labelled</a:t>
            </a:r>
            <a:r>
              <a:rPr lang="en-US" dirty="0" smtClean="0">
                <a:solidFill>
                  <a:schemeClr val="tx1"/>
                </a:solidFill>
              </a:rPr>
              <a:t>.</a:t>
            </a:r>
          </a:p>
          <a:p>
            <a:pPr lvl="1"/>
            <a:r>
              <a:rPr lang="en-US" dirty="0" smtClean="0">
                <a:solidFill>
                  <a:schemeClr val="tx1"/>
                </a:solidFill>
              </a:rPr>
              <a:t>Relationships </a:t>
            </a:r>
            <a:r>
              <a:rPr lang="en-US" dirty="0">
                <a:solidFill>
                  <a:schemeClr val="tx1"/>
                </a:solidFill>
              </a:rPr>
              <a:t>between curves/lines should be accurately drawn. </a:t>
            </a:r>
            <a:endParaRPr lang="en-US" dirty="0"/>
          </a:p>
          <a:p>
            <a:endParaRPr lang="en-US" dirty="0"/>
          </a:p>
        </p:txBody>
      </p:sp>
      <p:sp>
        <p:nvSpPr>
          <p:cNvPr id="4" name="Date Placeholder 3"/>
          <p:cNvSpPr>
            <a:spLocks noGrp="1"/>
          </p:cNvSpPr>
          <p:nvPr>
            <p:ph type="dt" sz="half" idx="10"/>
          </p:nvPr>
        </p:nvSpPr>
        <p:spPr/>
        <p:txBody>
          <a:bodyPr/>
          <a:lstStyle/>
          <a:p>
            <a:fld id="{36ECA0FA-103E-E141-BB37-9BEF0D5BFAB5}"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15</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38049380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lstStyle/>
          <a:p>
            <a:r>
              <a:rPr lang="en-US" b="1" dirty="0">
                <a:solidFill>
                  <a:schemeClr val="tx1"/>
                </a:solidFill>
              </a:rPr>
              <a:t>Criterion E: reasoned argument </a:t>
            </a:r>
            <a:endParaRPr lang="en-US" dirty="0"/>
          </a:p>
          <a:p>
            <a:pPr lvl="1"/>
            <a:r>
              <a:rPr lang="en-US" dirty="0">
                <a:solidFill>
                  <a:schemeClr val="tx1"/>
                </a:solidFill>
              </a:rPr>
              <a:t>It should be evident throughout the entire essay that the research question is being </a:t>
            </a:r>
            <a:r>
              <a:rPr lang="en-US" dirty="0" smtClean="0">
                <a:solidFill>
                  <a:schemeClr val="tx1"/>
                </a:solidFill>
              </a:rPr>
              <a:t>answered.</a:t>
            </a:r>
          </a:p>
          <a:p>
            <a:pPr lvl="1"/>
            <a:r>
              <a:rPr lang="en-US" dirty="0" smtClean="0">
                <a:solidFill>
                  <a:schemeClr val="tx1"/>
                </a:solidFill>
              </a:rPr>
              <a:t>Relevant </a:t>
            </a:r>
            <a:r>
              <a:rPr lang="en-US" dirty="0">
                <a:solidFill>
                  <a:schemeClr val="tx1"/>
                </a:solidFill>
              </a:rPr>
              <a:t>economic theory, concepts and data/information must be integrated in a logical and coherent manner. </a:t>
            </a:r>
            <a:endParaRPr lang="en-US" dirty="0" smtClean="0">
              <a:solidFill>
                <a:schemeClr val="tx1"/>
              </a:solidFill>
            </a:endParaRPr>
          </a:p>
          <a:p>
            <a:pPr lvl="1"/>
            <a:r>
              <a:rPr lang="en-US" dirty="0" smtClean="0">
                <a:solidFill>
                  <a:schemeClr val="tx1"/>
                </a:solidFill>
              </a:rPr>
              <a:t>A </a:t>
            </a:r>
            <a:r>
              <a:rPr lang="en-US" dirty="0">
                <a:solidFill>
                  <a:schemeClr val="tx1"/>
                </a:solidFill>
              </a:rPr>
              <a:t>valid and persuasive argument needs to be developed in a clear and structured way, with some awareness that there may be alternative viewpoints. </a:t>
            </a:r>
            <a:endParaRPr lang="en-US" dirty="0"/>
          </a:p>
          <a:p>
            <a:endParaRPr lang="en-US" dirty="0"/>
          </a:p>
        </p:txBody>
      </p:sp>
      <p:sp>
        <p:nvSpPr>
          <p:cNvPr id="4" name="Date Placeholder 3"/>
          <p:cNvSpPr>
            <a:spLocks noGrp="1"/>
          </p:cNvSpPr>
          <p:nvPr>
            <p:ph type="dt" sz="half" idx="10"/>
          </p:nvPr>
        </p:nvSpPr>
        <p:spPr/>
        <p:txBody>
          <a:bodyPr/>
          <a:lstStyle/>
          <a:p>
            <a:fld id="{1A31585A-66E3-0341-AF11-BA517667B086}"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16</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pic>
        <p:nvPicPr>
          <p:cNvPr id="8" name="Picture 7"/>
          <p:cNvPicPr>
            <a:picLocks noChangeAspect="1"/>
          </p:cNvPicPr>
          <p:nvPr/>
        </p:nvPicPr>
        <p:blipFill>
          <a:blip r:embed="rId3"/>
          <a:stretch>
            <a:fillRect/>
          </a:stretch>
        </p:blipFill>
        <p:spPr>
          <a:xfrm>
            <a:off x="199698" y="4334635"/>
            <a:ext cx="2026797" cy="1202566"/>
          </a:xfrm>
          <a:prstGeom prst="rect">
            <a:avLst/>
          </a:prstGeom>
        </p:spPr>
      </p:pic>
    </p:spTree>
    <p:extLst>
      <p:ext uri="{BB962C8B-B14F-4D97-AF65-F5344CB8AC3E}">
        <p14:creationId xmlns:p14="http://schemas.microsoft.com/office/powerpoint/2010/main" val="314240141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8534" y="3255963"/>
            <a:ext cx="3424236" cy="2870200"/>
          </a:xfrm>
          <a:prstGeom prst="rect">
            <a:avLst/>
          </a:prstGeom>
        </p:spPr>
      </p:pic>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a:xfrm>
            <a:off x="2067253" y="2133600"/>
            <a:ext cx="7076747" cy="3992563"/>
          </a:xfrm>
        </p:spPr>
        <p:txBody>
          <a:bodyPr>
            <a:normAutofit fontScale="77500" lnSpcReduction="20000"/>
          </a:bodyPr>
          <a:lstStyle/>
          <a:p>
            <a:r>
              <a:rPr lang="en-US" b="1" dirty="0">
                <a:solidFill>
                  <a:schemeClr val="tx1"/>
                </a:solidFill>
              </a:rPr>
              <a:t>Criterion F: application of analytical and evaluative skills appropriate to the subject </a:t>
            </a:r>
            <a:endParaRPr lang="en-US" dirty="0"/>
          </a:p>
          <a:p>
            <a:pPr lvl="1"/>
            <a:r>
              <a:rPr lang="en-US" dirty="0" smtClean="0">
                <a:solidFill>
                  <a:schemeClr val="tx1"/>
                </a:solidFill>
              </a:rPr>
              <a:t>Effective </a:t>
            </a:r>
            <a:r>
              <a:rPr lang="en-US" dirty="0">
                <a:solidFill>
                  <a:schemeClr val="tx1"/>
                </a:solidFill>
              </a:rPr>
              <a:t>analysis occurs if the information gathered is examined using economic theories. </a:t>
            </a:r>
            <a:endParaRPr lang="en-US" dirty="0" smtClean="0">
              <a:solidFill>
                <a:schemeClr val="tx1"/>
              </a:solidFill>
            </a:endParaRPr>
          </a:p>
          <a:p>
            <a:pPr lvl="1"/>
            <a:r>
              <a:rPr lang="en-US" dirty="0" smtClean="0">
                <a:solidFill>
                  <a:schemeClr val="tx1"/>
                </a:solidFill>
              </a:rPr>
              <a:t>You </a:t>
            </a:r>
            <a:r>
              <a:rPr lang="en-US" dirty="0">
                <a:solidFill>
                  <a:schemeClr val="tx1"/>
                </a:solidFill>
              </a:rPr>
              <a:t>should show critical awareness of the validity of their information and the possible limitations of their argument. Very importantly, the essay should clearly note any </a:t>
            </a:r>
            <a:r>
              <a:rPr lang="en-US" b="1" dirty="0">
                <a:solidFill>
                  <a:schemeClr val="tx1"/>
                </a:solidFill>
              </a:rPr>
              <a:t>assumptions</a:t>
            </a:r>
            <a:r>
              <a:rPr lang="en-US" dirty="0">
                <a:solidFill>
                  <a:schemeClr val="tx1"/>
                </a:solidFill>
              </a:rPr>
              <a:t> that have been made in setting out the argument and reaching the conclusions. </a:t>
            </a:r>
            <a:endParaRPr lang="en-US" dirty="0"/>
          </a:p>
          <a:p>
            <a:pPr lvl="1"/>
            <a:r>
              <a:rPr lang="en-US" b="1" dirty="0">
                <a:solidFill>
                  <a:schemeClr val="tx1"/>
                </a:solidFill>
              </a:rPr>
              <a:t>Diagrams</a:t>
            </a:r>
            <a:r>
              <a:rPr lang="en-US" dirty="0">
                <a:solidFill>
                  <a:schemeClr val="tx1"/>
                </a:solidFill>
              </a:rPr>
              <a:t> </a:t>
            </a:r>
            <a:r>
              <a:rPr lang="en-US" dirty="0" smtClean="0">
                <a:solidFill>
                  <a:schemeClr val="tx1"/>
                </a:solidFill>
              </a:rPr>
              <a:t>should be relevant</a:t>
            </a:r>
            <a:endParaRPr lang="en-US" dirty="0"/>
          </a:p>
          <a:p>
            <a:pPr lvl="1"/>
            <a:r>
              <a:rPr lang="en-US" dirty="0" smtClean="0">
                <a:solidFill>
                  <a:schemeClr val="tx1"/>
                </a:solidFill>
              </a:rPr>
              <a:t>Diagrams </a:t>
            </a:r>
            <a:r>
              <a:rPr lang="en-US" dirty="0">
                <a:solidFill>
                  <a:schemeClr val="tx1"/>
                </a:solidFill>
              </a:rPr>
              <a:t>must be integrated into the essay. Real data should be used on diagrams wherever possible. For example, if the essay is about using taxes to reduce the negative externalities caused by smoking in Canada, then the y-axis should show “the price of cigarettes (C$ per package)” and any real numbers (for example, 25% tax) should show on the diagram. </a:t>
            </a:r>
            <a:r>
              <a:rPr lang="en-US" b="1" dirty="0">
                <a:solidFill>
                  <a:schemeClr val="tx1"/>
                </a:solidFill>
              </a:rPr>
              <a:t>When real values are known, they should be shown. </a:t>
            </a:r>
            <a:endParaRPr lang="en-US" b="1" dirty="0"/>
          </a:p>
          <a:p>
            <a:endParaRPr lang="en-US" dirty="0"/>
          </a:p>
          <a:p>
            <a:endParaRPr lang="en-US" dirty="0"/>
          </a:p>
        </p:txBody>
      </p:sp>
      <p:sp>
        <p:nvSpPr>
          <p:cNvPr id="4" name="Date Placeholder 3"/>
          <p:cNvSpPr>
            <a:spLocks noGrp="1"/>
          </p:cNvSpPr>
          <p:nvPr>
            <p:ph type="dt" sz="half" idx="10"/>
          </p:nvPr>
        </p:nvSpPr>
        <p:spPr/>
        <p:txBody>
          <a:bodyPr/>
          <a:lstStyle/>
          <a:p>
            <a:fld id="{196FF95D-F6FB-2549-A967-537BD8BAB1C1}"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17</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116342677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sz="half" idx="1"/>
          </p:nvPr>
        </p:nvSpPr>
        <p:spPr>
          <a:xfrm>
            <a:off x="4374539" y="2151063"/>
            <a:ext cx="3931920" cy="3975100"/>
          </a:xfrm>
        </p:spPr>
        <p:txBody>
          <a:bodyPr>
            <a:normAutofit fontScale="92500" lnSpcReduction="20000"/>
          </a:bodyPr>
          <a:lstStyle/>
          <a:p>
            <a:r>
              <a:rPr lang="en-US" b="1" dirty="0">
                <a:solidFill>
                  <a:schemeClr val="tx1"/>
                </a:solidFill>
              </a:rPr>
              <a:t>Criterion G: use of language appropriate to the subject </a:t>
            </a:r>
            <a:endParaRPr lang="en-US" dirty="0"/>
          </a:p>
          <a:p>
            <a:pPr lvl="1"/>
            <a:r>
              <a:rPr lang="en-US" dirty="0">
                <a:solidFill>
                  <a:schemeClr val="tx1"/>
                </a:solidFill>
              </a:rPr>
              <a:t>It is extremely important that economic terminology is used and that definitions of key terms are provided. This will clearly enhance the academic tone of the essay. </a:t>
            </a:r>
            <a:endParaRPr lang="en-US" dirty="0"/>
          </a:p>
          <a:p>
            <a:pPr lvl="1"/>
            <a:r>
              <a:rPr lang="en-US" dirty="0">
                <a:solidFill>
                  <a:schemeClr val="tx1"/>
                </a:solidFill>
              </a:rPr>
              <a:t>Definitions should be precise. For example, a discussion of elasticity should refer to percentage or proportionate changes as opposed to “big” or “small” changes. </a:t>
            </a:r>
            <a:endParaRPr lang="en-US" dirty="0"/>
          </a:p>
          <a:p>
            <a:endParaRPr lang="en-US" dirty="0"/>
          </a:p>
          <a:p>
            <a:endParaRPr lang="en-US" dirty="0"/>
          </a:p>
        </p:txBody>
      </p:sp>
      <p:sp>
        <p:nvSpPr>
          <p:cNvPr id="4" name="Date Placeholder 3"/>
          <p:cNvSpPr>
            <a:spLocks noGrp="1"/>
          </p:cNvSpPr>
          <p:nvPr>
            <p:ph type="dt" sz="half" idx="10"/>
          </p:nvPr>
        </p:nvSpPr>
        <p:spPr/>
        <p:txBody>
          <a:bodyPr/>
          <a:lstStyle/>
          <a:p>
            <a:fld id="{AF617963-D075-3B42-8B0C-9D81B2E1DC09}" type="datetime1">
              <a:rPr lang="en-GB" smtClean="0"/>
              <a:t>13/03/2014</a:t>
            </a:fld>
            <a:endParaRPr lang="en-US"/>
          </a:p>
        </p:txBody>
      </p:sp>
      <p:sp>
        <p:nvSpPr>
          <p:cNvPr id="7" name="Footer Placeholder 4"/>
          <p:cNvSpPr>
            <a:spLocks noGrp="1"/>
          </p:cNvSpPr>
          <p:nvPr>
            <p:ph type="ftr" sz="quarter" idx="11"/>
          </p:nvPr>
        </p:nvSpPr>
        <p:spPr/>
        <p:txBody>
          <a:bodyPr/>
          <a:lstStyle/>
          <a:p>
            <a:r>
              <a:rPr lang="en-US" smtClean="0"/>
              <a:t>Mr. / Mrs                                                                                 Extended Essay 2013-15</a:t>
            </a:r>
            <a:endParaRPr lang="en-US" dirty="0"/>
          </a:p>
        </p:txBody>
      </p:sp>
      <p:sp>
        <p:nvSpPr>
          <p:cNvPr id="6" name="Slide Number Placeholder 5"/>
          <p:cNvSpPr>
            <a:spLocks noGrp="1"/>
          </p:cNvSpPr>
          <p:nvPr>
            <p:ph type="sldNum" sz="quarter" idx="12"/>
          </p:nvPr>
        </p:nvSpPr>
        <p:spPr/>
        <p:txBody>
          <a:bodyPr/>
          <a:lstStyle/>
          <a:p>
            <a:fld id="{162F1D00-BD13-4404-86B0-79703945A0A7}" type="slidenum">
              <a:rPr lang="en-US" smtClean="0"/>
              <a:t>18</a:t>
            </a:fld>
            <a:endParaRPr lang="en-US"/>
          </a:p>
        </p:txBody>
      </p:sp>
      <p:pic>
        <p:nvPicPr>
          <p:cNvPr id="9" name="Picture 8"/>
          <p:cNvPicPr>
            <a:picLocks noChangeAspect="1"/>
          </p:cNvPicPr>
          <p:nvPr/>
        </p:nvPicPr>
        <p:blipFill>
          <a:blip r:embed="rId3"/>
          <a:stretch>
            <a:fillRect/>
          </a:stretch>
        </p:blipFill>
        <p:spPr>
          <a:xfrm>
            <a:off x="880535" y="2625197"/>
            <a:ext cx="2590800" cy="2359664"/>
          </a:xfrm>
          <a:prstGeom prst="rect">
            <a:avLst/>
          </a:prstGeom>
        </p:spPr>
      </p:pic>
    </p:spTree>
    <p:extLst>
      <p:ext uri="{BB962C8B-B14F-4D97-AF65-F5344CB8AC3E}">
        <p14:creationId xmlns:p14="http://schemas.microsoft.com/office/powerpoint/2010/main" val="9864177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43933" y="3835400"/>
            <a:ext cx="2819400" cy="2059773"/>
          </a:xfrm>
          <a:prstGeom prst="rect">
            <a:avLst/>
          </a:prstGeom>
        </p:spPr>
      </p:pic>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normAutofit fontScale="92500" lnSpcReduction="10000"/>
          </a:bodyPr>
          <a:lstStyle/>
          <a:p>
            <a:r>
              <a:rPr lang="en-US" b="1" dirty="0">
                <a:solidFill>
                  <a:schemeClr val="tx1"/>
                </a:solidFill>
              </a:rPr>
              <a:t>Criterion H: conclusion </a:t>
            </a:r>
            <a:endParaRPr lang="en-US" dirty="0"/>
          </a:p>
          <a:p>
            <a:pPr lvl="1"/>
            <a:r>
              <a:rPr lang="en-US" dirty="0" smtClean="0">
                <a:solidFill>
                  <a:schemeClr val="tx1"/>
                </a:solidFill>
              </a:rPr>
              <a:t>Consistency</a:t>
            </a:r>
          </a:p>
          <a:p>
            <a:pPr lvl="1"/>
            <a:r>
              <a:rPr lang="en-US" dirty="0">
                <a:solidFill>
                  <a:schemeClr val="tx1"/>
                </a:solidFill>
              </a:rPr>
              <a:t>L</a:t>
            </a:r>
            <a:r>
              <a:rPr lang="en-US" dirty="0" smtClean="0">
                <a:solidFill>
                  <a:schemeClr val="tx1"/>
                </a:solidFill>
              </a:rPr>
              <a:t>imitations </a:t>
            </a:r>
            <a:r>
              <a:rPr lang="en-US" dirty="0">
                <a:solidFill>
                  <a:schemeClr val="tx1"/>
                </a:solidFill>
              </a:rPr>
              <a:t>to the analysis/argument should be restated </a:t>
            </a:r>
            <a:r>
              <a:rPr lang="en-US" dirty="0" smtClean="0">
                <a:solidFill>
                  <a:schemeClr val="tx1"/>
                </a:solidFill>
              </a:rPr>
              <a:t>here</a:t>
            </a:r>
          </a:p>
          <a:p>
            <a:pPr lvl="2"/>
            <a:r>
              <a:rPr lang="en-US" dirty="0" err="1" smtClean="0">
                <a:solidFill>
                  <a:schemeClr val="tx1"/>
                </a:solidFill>
              </a:rPr>
              <a:t>E.g</a:t>
            </a:r>
            <a:r>
              <a:rPr lang="en-US" dirty="0" smtClean="0">
                <a:solidFill>
                  <a:schemeClr val="tx1"/>
                </a:solidFill>
              </a:rPr>
              <a:t>, </a:t>
            </a:r>
            <a:r>
              <a:rPr lang="en-US" dirty="0">
                <a:solidFill>
                  <a:schemeClr val="tx1"/>
                </a:solidFill>
              </a:rPr>
              <a:t>if a survey is carried out but the sample size is deemed to be rather small, then it could be stated that the sample size might limit the validity of the conclusion drawn. </a:t>
            </a:r>
            <a:endParaRPr lang="en-US" dirty="0" smtClean="0">
              <a:solidFill>
                <a:schemeClr val="tx1"/>
              </a:solidFill>
            </a:endParaRPr>
          </a:p>
          <a:p>
            <a:pPr lvl="1"/>
            <a:r>
              <a:rPr lang="en-US" dirty="0" smtClean="0">
                <a:solidFill>
                  <a:schemeClr val="tx1"/>
                </a:solidFill>
              </a:rPr>
              <a:t>If </a:t>
            </a:r>
            <a:r>
              <a:rPr lang="en-US" dirty="0">
                <a:solidFill>
                  <a:schemeClr val="tx1"/>
                </a:solidFill>
              </a:rPr>
              <a:t>interviews are carried out, it could be noted that the ideological bias of the interviewees might limit the validity of the conclusions drawn. </a:t>
            </a:r>
            <a:endParaRPr lang="en-US" dirty="0" smtClean="0">
              <a:solidFill>
                <a:schemeClr val="tx1"/>
              </a:solidFill>
            </a:endParaRPr>
          </a:p>
          <a:p>
            <a:pPr lvl="1"/>
            <a:r>
              <a:rPr lang="en-US" b="1" dirty="0" smtClean="0">
                <a:solidFill>
                  <a:schemeClr val="accent5">
                    <a:lumMod val="75000"/>
                  </a:schemeClr>
                </a:solidFill>
              </a:rPr>
              <a:t>What has been achieved?/unresolved questions</a:t>
            </a:r>
            <a:endParaRPr lang="en-US" b="1" dirty="0">
              <a:solidFill>
                <a:schemeClr val="accent5">
                  <a:lumMod val="75000"/>
                </a:schemeClr>
              </a:solidFill>
            </a:endParaRPr>
          </a:p>
          <a:p>
            <a:endParaRPr lang="en-US" dirty="0"/>
          </a:p>
          <a:p>
            <a:endParaRPr lang="en-US" dirty="0"/>
          </a:p>
        </p:txBody>
      </p:sp>
      <p:sp>
        <p:nvSpPr>
          <p:cNvPr id="4" name="Date Placeholder 3"/>
          <p:cNvSpPr>
            <a:spLocks noGrp="1"/>
          </p:cNvSpPr>
          <p:nvPr>
            <p:ph type="dt" sz="half" idx="10"/>
          </p:nvPr>
        </p:nvSpPr>
        <p:spPr/>
        <p:txBody>
          <a:bodyPr/>
          <a:lstStyle/>
          <a:p>
            <a:fld id="{906B5EC7-AD2C-CB43-995B-9239CB62C53D}"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19</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112685831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t>4,000 </a:t>
            </a:r>
            <a:r>
              <a:rPr lang="en-US" dirty="0" smtClean="0"/>
              <a:t>words</a:t>
            </a:r>
            <a:endParaRPr lang="en-US" dirty="0"/>
          </a:p>
          <a:p>
            <a:r>
              <a:rPr lang="en-US" dirty="0" smtClean="0"/>
              <a:t>the </a:t>
            </a:r>
            <a:r>
              <a:rPr lang="en-US" dirty="0"/>
              <a:t>result of approximately 40 hours of work by the </a:t>
            </a:r>
            <a:r>
              <a:rPr lang="en-US" dirty="0" smtClean="0"/>
              <a:t>student</a:t>
            </a:r>
          </a:p>
          <a:p>
            <a:r>
              <a:rPr lang="en-US" dirty="0" smtClean="0"/>
              <a:t>concluded </a:t>
            </a:r>
            <a:r>
              <a:rPr lang="en-US" dirty="0"/>
              <a:t>with a short interview, or </a:t>
            </a:r>
            <a:r>
              <a:rPr lang="en-US" i="1" dirty="0"/>
              <a:t>viva voce</a:t>
            </a:r>
            <a:r>
              <a:rPr lang="en-US" dirty="0"/>
              <a:t>, with the supervising teacher (recommended). </a:t>
            </a:r>
          </a:p>
          <a:p>
            <a:endParaRPr lang="en-US" dirty="0"/>
          </a:p>
        </p:txBody>
      </p:sp>
      <p:sp>
        <p:nvSpPr>
          <p:cNvPr id="4" name="Date Placeholder 3"/>
          <p:cNvSpPr>
            <a:spLocks noGrp="1"/>
          </p:cNvSpPr>
          <p:nvPr>
            <p:ph type="dt" sz="half" idx="10"/>
          </p:nvPr>
        </p:nvSpPr>
        <p:spPr/>
        <p:txBody>
          <a:bodyPr/>
          <a:lstStyle/>
          <a:p>
            <a:fld id="{D7E0ACD0-57D2-2047-BE68-8FD5EA3CB383}"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a:t>
            </a:fld>
            <a:endParaRPr lang="en-US"/>
          </a:p>
        </p:txBody>
      </p:sp>
    </p:spTree>
    <p:extLst>
      <p:ext uri="{BB962C8B-B14F-4D97-AF65-F5344CB8AC3E}">
        <p14:creationId xmlns:p14="http://schemas.microsoft.com/office/powerpoint/2010/main" val="2041826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p:txBody>
          <a:bodyPr>
            <a:normAutofit fontScale="85000" lnSpcReduction="20000"/>
          </a:bodyPr>
          <a:lstStyle/>
          <a:p>
            <a:r>
              <a:rPr lang="en-US" b="1" dirty="0">
                <a:solidFill>
                  <a:schemeClr val="tx1"/>
                </a:solidFill>
              </a:rPr>
              <a:t>Criterion J: abstract </a:t>
            </a:r>
            <a:r>
              <a:rPr lang="en-US" i="1" dirty="0" smtClean="0">
                <a:solidFill>
                  <a:schemeClr val="tx1"/>
                </a:solidFill>
              </a:rPr>
              <a:t>(no longer than 300 words)</a:t>
            </a:r>
            <a:endParaRPr lang="en-US" dirty="0"/>
          </a:p>
          <a:p>
            <a:r>
              <a:rPr lang="en-US" dirty="0">
                <a:solidFill>
                  <a:schemeClr val="tx1"/>
                </a:solidFill>
              </a:rPr>
              <a:t>The abstract is judged on the clarity with which it states the research question, explains how the investigation was carried out and summarizes the conclusion. </a:t>
            </a:r>
          </a:p>
          <a:p>
            <a:r>
              <a:rPr lang="en-US" dirty="0" smtClean="0">
                <a:solidFill>
                  <a:schemeClr val="tx1"/>
                </a:solidFill>
              </a:rPr>
              <a:t>The </a:t>
            </a:r>
            <a:r>
              <a:rPr lang="en-US" dirty="0">
                <a:solidFill>
                  <a:schemeClr val="tx1"/>
                </a:solidFill>
              </a:rPr>
              <a:t>quality of the research question or the conclusion is not judged here</a:t>
            </a:r>
            <a:r>
              <a:rPr lang="en-US" dirty="0" smtClean="0">
                <a:solidFill>
                  <a:schemeClr val="tx1"/>
                </a:solidFill>
              </a:rPr>
              <a:t>.</a:t>
            </a:r>
          </a:p>
          <a:p>
            <a:pPr lvl="1"/>
            <a:r>
              <a:rPr lang="en-US" dirty="0" smtClean="0">
                <a:solidFill>
                  <a:schemeClr val="tx1"/>
                </a:solidFill>
              </a:rPr>
              <a:t> </a:t>
            </a:r>
            <a:r>
              <a:rPr lang="en-US" dirty="0">
                <a:solidFill>
                  <a:schemeClr val="tx1"/>
                </a:solidFill>
              </a:rPr>
              <a:t>A</a:t>
            </a:r>
            <a:r>
              <a:rPr lang="en-US" dirty="0" smtClean="0">
                <a:solidFill>
                  <a:schemeClr val="tx1"/>
                </a:solidFill>
              </a:rPr>
              <a:t>n </a:t>
            </a:r>
            <a:r>
              <a:rPr lang="en-US" dirty="0">
                <a:solidFill>
                  <a:schemeClr val="tx1"/>
                </a:solidFill>
              </a:rPr>
              <a:t>essay with a very broad research question, such as “What were the effects of the Asian financial crisis?”, is likely to score poorly on several of the criteria simply because it is far too broad and unfocused. However, if the student clearly states the (poor) question and includes the other two required elements, then the abstract can still receive full marks. </a:t>
            </a:r>
            <a:endParaRPr lang="en-US" dirty="0"/>
          </a:p>
          <a:p>
            <a:endParaRPr lang="en-US" dirty="0"/>
          </a:p>
        </p:txBody>
      </p:sp>
      <p:sp>
        <p:nvSpPr>
          <p:cNvPr id="4" name="Date Placeholder 3"/>
          <p:cNvSpPr>
            <a:spLocks noGrp="1"/>
          </p:cNvSpPr>
          <p:nvPr>
            <p:ph type="dt" sz="half" idx="10"/>
          </p:nvPr>
        </p:nvSpPr>
        <p:spPr/>
        <p:txBody>
          <a:bodyPr/>
          <a:lstStyle/>
          <a:p>
            <a:fld id="{526B982A-AD1C-E24E-A9F6-0AD408EFC84F}"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20</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192069557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a:xfrm>
            <a:off x="1781503" y="2133600"/>
            <a:ext cx="7076747" cy="4303432"/>
          </a:xfrm>
        </p:spPr>
        <p:txBody>
          <a:bodyPr>
            <a:normAutofit fontScale="85000" lnSpcReduction="20000"/>
          </a:bodyPr>
          <a:lstStyle/>
          <a:p>
            <a:r>
              <a:rPr lang="en-US" b="1" dirty="0">
                <a:solidFill>
                  <a:schemeClr val="tx1"/>
                </a:solidFill>
              </a:rPr>
              <a:t>Criterion K: holistic judgment </a:t>
            </a:r>
            <a:endParaRPr lang="en-US" dirty="0"/>
          </a:p>
          <a:p>
            <a:pPr lvl="1"/>
            <a:r>
              <a:rPr lang="en-US" dirty="0" smtClean="0">
                <a:solidFill>
                  <a:schemeClr val="tx1"/>
                </a:solidFill>
              </a:rPr>
              <a:t>Intellectual </a:t>
            </a:r>
            <a:r>
              <a:rPr lang="en-US" dirty="0">
                <a:solidFill>
                  <a:schemeClr val="tx1"/>
                </a:solidFill>
              </a:rPr>
              <a:t>initiative: Ways of demonstrating this in economics essays include undertaking appropriate primary </a:t>
            </a:r>
            <a:r>
              <a:rPr lang="en-US" dirty="0" smtClean="0">
                <a:solidFill>
                  <a:schemeClr val="tx1"/>
                </a:solidFill>
              </a:rPr>
              <a:t>research</a:t>
            </a:r>
            <a:endParaRPr lang="en-US" dirty="0">
              <a:solidFill>
                <a:schemeClr val="tx1"/>
              </a:solidFill>
            </a:endParaRPr>
          </a:p>
          <a:p>
            <a:pPr lvl="2"/>
            <a:r>
              <a:rPr lang="en-US" dirty="0" smtClean="0">
                <a:solidFill>
                  <a:schemeClr val="tx1"/>
                </a:solidFill>
              </a:rPr>
              <a:t>the </a:t>
            </a:r>
            <a:r>
              <a:rPr lang="en-US" dirty="0">
                <a:solidFill>
                  <a:schemeClr val="tx1"/>
                </a:solidFill>
              </a:rPr>
              <a:t>construction of a meaningful and relevant survey with an appropriate </a:t>
            </a:r>
            <a:r>
              <a:rPr lang="en-US" dirty="0" smtClean="0">
                <a:solidFill>
                  <a:schemeClr val="tx1"/>
                </a:solidFill>
              </a:rPr>
              <a:t>sample</a:t>
            </a:r>
            <a:endParaRPr lang="en-US" dirty="0">
              <a:solidFill>
                <a:schemeClr val="tx1"/>
              </a:solidFill>
            </a:endParaRPr>
          </a:p>
          <a:p>
            <a:pPr lvl="2"/>
            <a:r>
              <a:rPr lang="en-US" dirty="0" smtClean="0">
                <a:solidFill>
                  <a:schemeClr val="tx1"/>
                </a:solidFill>
              </a:rPr>
              <a:t>interview</a:t>
            </a:r>
            <a:r>
              <a:rPr lang="en-US" dirty="0">
                <a:solidFill>
                  <a:schemeClr val="tx1"/>
                </a:solidFill>
              </a:rPr>
              <a:t>(s) with relevant people, drawing meaningful conclusions based on an analysis of a large amount of statistical </a:t>
            </a:r>
            <a:r>
              <a:rPr lang="en-US" dirty="0" smtClean="0">
                <a:solidFill>
                  <a:schemeClr val="tx1"/>
                </a:solidFill>
              </a:rPr>
              <a:t>data</a:t>
            </a:r>
          </a:p>
          <a:p>
            <a:pPr lvl="2"/>
            <a:r>
              <a:rPr lang="en-US" dirty="0" smtClean="0">
                <a:solidFill>
                  <a:schemeClr val="tx1"/>
                </a:solidFill>
              </a:rPr>
              <a:t>choice </a:t>
            </a:r>
            <a:r>
              <a:rPr lang="en-US" dirty="0">
                <a:solidFill>
                  <a:schemeClr val="tx1"/>
                </a:solidFill>
              </a:rPr>
              <a:t>of an original topic (although it should be noted that less original topics should not be penalized here). </a:t>
            </a:r>
          </a:p>
          <a:p>
            <a:pPr lvl="1"/>
            <a:r>
              <a:rPr lang="en-US" dirty="0">
                <a:solidFill>
                  <a:schemeClr val="tx1"/>
                </a:solidFill>
              </a:rPr>
              <a:t>Insight and depth of understanding: </a:t>
            </a:r>
            <a:endParaRPr lang="en-US" dirty="0" smtClean="0">
              <a:solidFill>
                <a:schemeClr val="tx1"/>
              </a:solidFill>
            </a:endParaRPr>
          </a:p>
          <a:p>
            <a:pPr lvl="2"/>
            <a:r>
              <a:rPr lang="en-US" dirty="0" smtClean="0">
                <a:solidFill>
                  <a:schemeClr val="tx1"/>
                </a:solidFill>
              </a:rPr>
              <a:t>These </a:t>
            </a:r>
            <a:r>
              <a:rPr lang="en-US" dirty="0">
                <a:solidFill>
                  <a:schemeClr val="tx1"/>
                </a:solidFill>
              </a:rPr>
              <a:t>are most likely to be demonstrated as a consequence of making mature and balanced conclusions from the </a:t>
            </a:r>
            <a:r>
              <a:rPr lang="en-US" dirty="0" smtClean="0">
                <a:solidFill>
                  <a:schemeClr val="tx1"/>
                </a:solidFill>
              </a:rPr>
              <a:t>research undertaken</a:t>
            </a:r>
            <a:r>
              <a:rPr lang="en-US" dirty="0">
                <a:solidFill>
                  <a:schemeClr val="tx1"/>
                </a:solidFill>
              </a:rPr>
              <a:t>, showing awareness of the limitations of the research and evaluating the applicability of economic theory. </a:t>
            </a:r>
          </a:p>
          <a:p>
            <a:endParaRPr lang="en-US" dirty="0"/>
          </a:p>
          <a:p>
            <a:endParaRPr lang="en-US" dirty="0"/>
          </a:p>
        </p:txBody>
      </p:sp>
      <p:sp>
        <p:nvSpPr>
          <p:cNvPr id="4" name="Date Placeholder 3"/>
          <p:cNvSpPr>
            <a:spLocks noGrp="1"/>
          </p:cNvSpPr>
          <p:nvPr>
            <p:ph type="dt" sz="half" idx="10"/>
          </p:nvPr>
        </p:nvSpPr>
        <p:spPr/>
        <p:txBody>
          <a:bodyPr/>
          <a:lstStyle/>
          <a:p>
            <a:fld id="{F9F6282A-9AFA-CB45-BF45-2CB05FB2BFA1}"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21</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pic>
        <p:nvPicPr>
          <p:cNvPr id="5" name="Picture 4"/>
          <p:cNvPicPr>
            <a:picLocks noChangeAspect="1"/>
          </p:cNvPicPr>
          <p:nvPr/>
        </p:nvPicPr>
        <p:blipFill>
          <a:blip r:embed="rId3"/>
          <a:stretch>
            <a:fillRect/>
          </a:stretch>
        </p:blipFill>
        <p:spPr>
          <a:xfrm>
            <a:off x="0" y="2573867"/>
            <a:ext cx="2413000" cy="2413000"/>
          </a:xfrm>
          <a:prstGeom prst="rect">
            <a:avLst/>
          </a:prstGeom>
        </p:spPr>
      </p:pic>
    </p:spTree>
    <p:extLst>
      <p:ext uri="{BB962C8B-B14F-4D97-AF65-F5344CB8AC3E}">
        <p14:creationId xmlns:p14="http://schemas.microsoft.com/office/powerpoint/2010/main" val="369280530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170063" y="3505198"/>
            <a:ext cx="3333752" cy="2222501"/>
          </a:xfrm>
          <a:prstGeom prst="rect">
            <a:avLst/>
          </a:prstGeom>
        </p:spPr>
      </p:pic>
      <p:sp>
        <p:nvSpPr>
          <p:cNvPr id="2" name="Title 1"/>
          <p:cNvSpPr>
            <a:spLocks noGrp="1"/>
          </p:cNvSpPr>
          <p:nvPr>
            <p:ph type="title"/>
          </p:nvPr>
        </p:nvSpPr>
        <p:spPr/>
        <p:txBody>
          <a:bodyPr/>
          <a:lstStyle/>
          <a:p>
            <a:r>
              <a:rPr lang="en-US" dirty="0"/>
              <a:t>Interpreting the assessment criteria</a:t>
            </a:r>
          </a:p>
        </p:txBody>
      </p:sp>
      <p:sp>
        <p:nvSpPr>
          <p:cNvPr id="3" name="Content Placeholder 2"/>
          <p:cNvSpPr>
            <a:spLocks noGrp="1"/>
          </p:cNvSpPr>
          <p:nvPr>
            <p:ph idx="1"/>
          </p:nvPr>
        </p:nvSpPr>
        <p:spPr>
          <a:xfrm>
            <a:off x="2067253" y="2133600"/>
            <a:ext cx="7076747" cy="3992563"/>
          </a:xfrm>
        </p:spPr>
        <p:txBody>
          <a:bodyPr>
            <a:normAutofit fontScale="85000" lnSpcReduction="20000"/>
          </a:bodyPr>
          <a:lstStyle/>
          <a:p>
            <a:r>
              <a:rPr lang="en-US" b="1" dirty="0">
                <a:solidFill>
                  <a:schemeClr val="tx1"/>
                </a:solidFill>
              </a:rPr>
              <a:t>Criterion I: formal presentation </a:t>
            </a:r>
            <a:endParaRPr lang="en-US" dirty="0"/>
          </a:p>
          <a:p>
            <a:pPr lvl="1"/>
            <a:r>
              <a:rPr lang="en-US" dirty="0">
                <a:solidFill>
                  <a:schemeClr val="tx1"/>
                </a:solidFill>
              </a:rPr>
              <a:t>This criterion relates to the extent to which the essay conforms to academic standards about the way in which research papers should be presented. </a:t>
            </a:r>
            <a:endParaRPr lang="en-US" dirty="0" smtClean="0">
              <a:solidFill>
                <a:schemeClr val="tx1"/>
              </a:solidFill>
            </a:endParaRPr>
          </a:p>
          <a:p>
            <a:pPr lvl="1"/>
            <a:r>
              <a:rPr lang="en-US" dirty="0" smtClean="0">
                <a:solidFill>
                  <a:schemeClr val="tx1"/>
                </a:solidFill>
              </a:rPr>
              <a:t>The </a:t>
            </a:r>
            <a:r>
              <a:rPr lang="en-US" dirty="0">
                <a:solidFill>
                  <a:schemeClr val="tx1"/>
                </a:solidFill>
              </a:rPr>
              <a:t>presentation of essays that omit a bibliography or that do not give references for quotations is deemed unacceptable (level 0). </a:t>
            </a:r>
            <a:endParaRPr lang="en-US" dirty="0" smtClean="0">
              <a:solidFill>
                <a:schemeClr val="tx1"/>
              </a:solidFill>
            </a:endParaRPr>
          </a:p>
          <a:p>
            <a:pPr lvl="1"/>
            <a:r>
              <a:rPr lang="en-US" dirty="0" smtClean="0">
                <a:solidFill>
                  <a:schemeClr val="tx1"/>
                </a:solidFill>
              </a:rPr>
              <a:t>Essays </a:t>
            </a:r>
            <a:r>
              <a:rPr lang="en-US" dirty="0">
                <a:solidFill>
                  <a:schemeClr val="tx1"/>
                </a:solidFill>
              </a:rPr>
              <a:t>that omit one of the required elements—title page</a:t>
            </a:r>
            <a:r>
              <a:rPr lang="en-US" dirty="0" smtClean="0">
                <a:solidFill>
                  <a:schemeClr val="tx1"/>
                </a:solidFill>
              </a:rPr>
              <a:t>, table </a:t>
            </a:r>
            <a:r>
              <a:rPr lang="en-US" dirty="0">
                <a:solidFill>
                  <a:schemeClr val="tx1"/>
                </a:solidFill>
              </a:rPr>
              <a:t>of contents, page numbers—are deemed no better than satisfactory (maximum level 2</a:t>
            </a:r>
            <a:r>
              <a:rPr lang="en-US" dirty="0" smtClean="0">
                <a:solidFill>
                  <a:schemeClr val="tx1"/>
                </a:solidFill>
              </a:rPr>
              <a:t>)</a:t>
            </a:r>
            <a:endParaRPr lang="en-US" dirty="0">
              <a:solidFill>
                <a:schemeClr val="tx1"/>
              </a:solidFill>
            </a:endParaRPr>
          </a:p>
          <a:p>
            <a:pPr lvl="1"/>
            <a:r>
              <a:rPr lang="en-US" dirty="0" smtClean="0">
                <a:solidFill>
                  <a:schemeClr val="tx1"/>
                </a:solidFill>
              </a:rPr>
              <a:t>Essays </a:t>
            </a:r>
            <a:r>
              <a:rPr lang="en-US" dirty="0">
                <a:solidFill>
                  <a:schemeClr val="tx1"/>
                </a:solidFill>
              </a:rPr>
              <a:t>that omit two of them are deemed poor at best (maximum level 1). Additionally, if diagrams are poorly presented or if the information shown on the diagram is unclear, one mark should be deducted. </a:t>
            </a:r>
            <a:endParaRPr lang="en-US" dirty="0"/>
          </a:p>
          <a:p>
            <a:endParaRPr lang="en-US" dirty="0"/>
          </a:p>
        </p:txBody>
      </p:sp>
      <p:sp>
        <p:nvSpPr>
          <p:cNvPr id="4" name="Date Placeholder 3"/>
          <p:cNvSpPr>
            <a:spLocks noGrp="1"/>
          </p:cNvSpPr>
          <p:nvPr>
            <p:ph type="dt" sz="half" idx="10"/>
          </p:nvPr>
        </p:nvSpPr>
        <p:spPr/>
        <p:txBody>
          <a:bodyPr/>
          <a:lstStyle/>
          <a:p>
            <a:fld id="{4438019A-6112-FD41-8CA1-6A4FEDD21FCD}"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22</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382460815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a:t>
            </a:r>
            <a:endParaRPr lang="en-US" dirty="0"/>
          </a:p>
        </p:txBody>
      </p:sp>
      <p:sp>
        <p:nvSpPr>
          <p:cNvPr id="4" name="Date Placeholder 3"/>
          <p:cNvSpPr>
            <a:spLocks noGrp="1"/>
          </p:cNvSpPr>
          <p:nvPr>
            <p:ph type="dt" sz="half" idx="10"/>
          </p:nvPr>
        </p:nvSpPr>
        <p:spPr/>
        <p:txBody>
          <a:bodyPr/>
          <a:lstStyle/>
          <a:p>
            <a:fld id="{91B6379A-1C12-9E4E-88FA-83B4643DA0E9}"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23</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pic>
        <p:nvPicPr>
          <p:cNvPr id="8" name="Picture 7">
            <a:hlinkClick r:id="rId3"/>
          </p:cNvPr>
          <p:cNvPicPr>
            <a:picLocks noChangeAspect="1"/>
          </p:cNvPicPr>
          <p:nvPr/>
        </p:nvPicPr>
        <p:blipFill>
          <a:blip r:embed="rId4"/>
          <a:stretch>
            <a:fillRect/>
          </a:stretch>
        </p:blipFill>
        <p:spPr>
          <a:xfrm>
            <a:off x="1574799" y="2268538"/>
            <a:ext cx="6316133" cy="3552825"/>
          </a:xfrm>
          <a:prstGeom prst="rect">
            <a:avLst/>
          </a:prstGeom>
        </p:spPr>
      </p:pic>
    </p:spTree>
    <p:extLst>
      <p:ext uri="{BB962C8B-B14F-4D97-AF65-F5344CB8AC3E}">
        <p14:creationId xmlns:p14="http://schemas.microsoft.com/office/powerpoint/2010/main" val="2127107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 objectives </a:t>
            </a:r>
            <a:endParaRPr lang="en-US" dirty="0">
              <a:effectLst/>
            </a:endParaRPr>
          </a:p>
        </p:txBody>
      </p:sp>
      <p:sp>
        <p:nvSpPr>
          <p:cNvPr id="3" name="Content Placeholder 2"/>
          <p:cNvSpPr>
            <a:spLocks noGrp="1"/>
          </p:cNvSpPr>
          <p:nvPr>
            <p:ph idx="1"/>
          </p:nvPr>
        </p:nvSpPr>
        <p:spPr/>
        <p:txBody>
          <a:bodyPr>
            <a:normAutofit fontScale="62500" lnSpcReduction="20000"/>
          </a:bodyPr>
          <a:lstStyle/>
          <a:p>
            <a:pPr marL="457200" indent="-457200">
              <a:buFont typeface="+mj-lt"/>
              <a:buAutoNum type="arabicPeriod"/>
            </a:pPr>
            <a:r>
              <a:rPr lang="en-US" dirty="0"/>
              <a:t>P</a:t>
            </a:r>
            <a:r>
              <a:rPr lang="en-US" dirty="0" smtClean="0"/>
              <a:t>lan </a:t>
            </a:r>
            <a:r>
              <a:rPr lang="en-US" dirty="0"/>
              <a:t>and pursue a research project with intellectual initiative and insight </a:t>
            </a:r>
          </a:p>
          <a:p>
            <a:pPr marL="457200" indent="-457200">
              <a:buFont typeface="+mj-lt"/>
              <a:buAutoNum type="arabicPeriod"/>
            </a:pPr>
            <a:r>
              <a:rPr lang="en-US" dirty="0"/>
              <a:t>F</a:t>
            </a:r>
            <a:r>
              <a:rPr lang="en-US" dirty="0" smtClean="0"/>
              <a:t>ormulate </a:t>
            </a:r>
            <a:r>
              <a:rPr lang="en-US" dirty="0"/>
              <a:t>a precise research question </a:t>
            </a:r>
          </a:p>
          <a:p>
            <a:pPr marL="457200" indent="-457200">
              <a:buFont typeface="+mj-lt"/>
              <a:buAutoNum type="arabicPeriod"/>
            </a:pPr>
            <a:r>
              <a:rPr lang="en-US" dirty="0"/>
              <a:t>G</a:t>
            </a:r>
            <a:r>
              <a:rPr lang="en-US" dirty="0" smtClean="0"/>
              <a:t>ather </a:t>
            </a:r>
            <a:r>
              <a:rPr lang="en-US" dirty="0"/>
              <a:t>and interpret material from sources appropriate to the research question </a:t>
            </a:r>
          </a:p>
          <a:p>
            <a:pPr marL="457200" indent="-457200">
              <a:buFont typeface="+mj-lt"/>
              <a:buAutoNum type="arabicPeriod"/>
            </a:pPr>
            <a:r>
              <a:rPr lang="en-US" dirty="0"/>
              <a:t>S</a:t>
            </a:r>
            <a:r>
              <a:rPr lang="en-US" dirty="0" smtClean="0"/>
              <a:t>tructure </a:t>
            </a:r>
            <a:r>
              <a:rPr lang="en-US" dirty="0"/>
              <a:t>a reasoned argument in response to the research question on the basis of the material gathered </a:t>
            </a:r>
          </a:p>
          <a:p>
            <a:pPr marL="457200" indent="-457200">
              <a:buFont typeface="+mj-lt"/>
              <a:buAutoNum type="arabicPeriod"/>
            </a:pPr>
            <a:r>
              <a:rPr lang="en-US" dirty="0"/>
              <a:t>P</a:t>
            </a:r>
            <a:r>
              <a:rPr lang="en-US" dirty="0" smtClean="0"/>
              <a:t>resent the extended </a:t>
            </a:r>
            <a:r>
              <a:rPr lang="en-US" dirty="0"/>
              <a:t>essay in a format appropriate to the subject, acknowledging sources in one of the established academic ways </a:t>
            </a:r>
          </a:p>
          <a:p>
            <a:pPr marL="457200" indent="-457200">
              <a:buFont typeface="+mj-lt"/>
              <a:buAutoNum type="arabicPeriod"/>
            </a:pPr>
            <a:r>
              <a:rPr lang="en-US" dirty="0"/>
              <a:t>U</a:t>
            </a:r>
            <a:r>
              <a:rPr lang="en-US" dirty="0" smtClean="0"/>
              <a:t>se </a:t>
            </a:r>
            <a:r>
              <a:rPr lang="en-US" dirty="0"/>
              <a:t>the terminology and language appropriate to the subject with skill and understanding </a:t>
            </a:r>
          </a:p>
          <a:p>
            <a:pPr marL="457200" indent="-457200">
              <a:buFont typeface="+mj-lt"/>
              <a:buAutoNum type="arabicPeriod"/>
            </a:pPr>
            <a:r>
              <a:rPr lang="en-US" dirty="0"/>
              <a:t>A</a:t>
            </a:r>
            <a:r>
              <a:rPr lang="en-US" dirty="0" smtClean="0"/>
              <a:t>pply </a:t>
            </a:r>
            <a:r>
              <a:rPr lang="en-US" dirty="0"/>
              <a:t>analytical and evaluative skills appropriate to the subject, with an understanding of the implications and the context of their research. </a:t>
            </a:r>
          </a:p>
        </p:txBody>
      </p:sp>
      <p:sp>
        <p:nvSpPr>
          <p:cNvPr id="4" name="Date Placeholder 3"/>
          <p:cNvSpPr>
            <a:spLocks noGrp="1"/>
          </p:cNvSpPr>
          <p:nvPr>
            <p:ph type="dt" sz="half" idx="10"/>
          </p:nvPr>
        </p:nvSpPr>
        <p:spPr/>
        <p:txBody>
          <a:bodyPr/>
          <a:lstStyle/>
          <a:p>
            <a:fld id="{9B5897FE-DCF3-8C4A-AFB0-31AA6FD8F922}"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24</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81600701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responsibilities</a:t>
            </a:r>
            <a:endParaRPr lang="en-US" dirty="0"/>
          </a:p>
        </p:txBody>
      </p:sp>
      <p:sp>
        <p:nvSpPr>
          <p:cNvPr id="4" name="Date Placeholder 3"/>
          <p:cNvSpPr>
            <a:spLocks noGrp="1"/>
          </p:cNvSpPr>
          <p:nvPr>
            <p:ph type="dt" sz="half" idx="10"/>
          </p:nvPr>
        </p:nvSpPr>
        <p:spPr/>
        <p:txBody>
          <a:bodyPr/>
          <a:lstStyle/>
          <a:p>
            <a:fld id="{888972E7-B886-1342-901C-7C2378BF2E72}"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25</a:t>
            </a:fld>
            <a:endParaRPr lang="en-US"/>
          </a:p>
        </p:txBody>
      </p:sp>
      <p:pic>
        <p:nvPicPr>
          <p:cNvPr id="8" name="Picture 7"/>
          <p:cNvPicPr>
            <a:picLocks noChangeAspect="1"/>
          </p:cNvPicPr>
          <p:nvPr/>
        </p:nvPicPr>
        <p:blipFill rotWithShape="1">
          <a:blip r:embed="rId2"/>
          <a:srcRect t="10006"/>
          <a:stretch/>
        </p:blipFill>
        <p:spPr>
          <a:xfrm>
            <a:off x="1168400" y="1719363"/>
            <a:ext cx="6692476" cy="4591726"/>
          </a:xfrm>
          <a:prstGeom prst="rect">
            <a:avLst/>
          </a:prstGeom>
        </p:spPr>
      </p:pic>
      <p:sp>
        <p:nvSpPr>
          <p:cNvPr id="9" name="Footer Placeholder 4"/>
          <p:cNvSpPr>
            <a:spLocks noGrp="1"/>
          </p:cNvSpPr>
          <p:nvPr>
            <p:ph type="ftr" sz="quarter" idx="11"/>
          </p:nvPr>
        </p:nvSpPr>
        <p:spPr>
          <a:xfrm>
            <a:off x="199698" y="6453965"/>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303113413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other tips</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dirty="0" smtClean="0"/>
              <a:t>The abstract is written at the end</a:t>
            </a:r>
          </a:p>
          <a:p>
            <a:pPr marL="457200" indent="-457200">
              <a:buFont typeface="+mj-lt"/>
              <a:buAutoNum type="arabicPeriod"/>
            </a:pPr>
            <a:r>
              <a:rPr lang="en-US" dirty="0" smtClean="0"/>
              <a:t>Write about a topic that can be covered in 4000 words</a:t>
            </a:r>
          </a:p>
          <a:p>
            <a:pPr marL="457200" indent="-457200">
              <a:buFont typeface="+mj-lt"/>
              <a:buAutoNum type="arabicPeriod"/>
            </a:pPr>
            <a:r>
              <a:rPr lang="en-US" dirty="0" smtClean="0"/>
              <a:t>Record references as soon as you use them</a:t>
            </a:r>
          </a:p>
          <a:p>
            <a:pPr marL="457200" indent="-457200">
              <a:buFont typeface="+mj-lt"/>
              <a:buAutoNum type="arabicPeriod"/>
            </a:pPr>
            <a:r>
              <a:rPr lang="en-US" dirty="0" smtClean="0"/>
              <a:t>Presentation and neatness are very important</a:t>
            </a:r>
          </a:p>
          <a:p>
            <a:pPr marL="457200" indent="-457200">
              <a:buFont typeface="+mj-lt"/>
              <a:buAutoNum type="arabicPeriod"/>
            </a:pPr>
            <a:r>
              <a:rPr lang="en-US" dirty="0" smtClean="0">
                <a:hlinkClick r:id="rId3"/>
              </a:rPr>
              <a:t>Referencing</a:t>
            </a:r>
            <a:r>
              <a:rPr lang="en-US" dirty="0" smtClean="0"/>
              <a:t>: </a:t>
            </a:r>
            <a:r>
              <a:rPr lang="en-US" dirty="0">
                <a:solidFill>
                  <a:schemeClr val="tx1"/>
                </a:solidFill>
              </a:rPr>
              <a:t>Harvard citation and referencing </a:t>
            </a:r>
            <a:r>
              <a:rPr lang="en-US" dirty="0" smtClean="0">
                <a:solidFill>
                  <a:schemeClr val="tx1"/>
                </a:solidFill>
              </a:rPr>
              <a:t>guide </a:t>
            </a:r>
            <a:endParaRPr lang="en-US" dirty="0">
              <a:solidFill>
                <a:schemeClr val="tx1"/>
              </a:solidFill>
            </a:endParaRPr>
          </a:p>
          <a:p>
            <a:pPr marL="457200" indent="-457200">
              <a:buFont typeface="+mj-lt"/>
              <a:buAutoNum type="arabicPeriod"/>
            </a:pPr>
            <a:endParaRPr lang="en-US" dirty="0"/>
          </a:p>
        </p:txBody>
      </p:sp>
      <p:sp>
        <p:nvSpPr>
          <p:cNvPr id="4" name="Date Placeholder 3"/>
          <p:cNvSpPr>
            <a:spLocks noGrp="1"/>
          </p:cNvSpPr>
          <p:nvPr>
            <p:ph type="dt" sz="half" idx="10"/>
          </p:nvPr>
        </p:nvSpPr>
        <p:spPr/>
        <p:txBody>
          <a:bodyPr/>
          <a:lstStyle/>
          <a:p>
            <a:fld id="{2E9B79E1-D658-0746-81E2-21C9C4CCAD2B}"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26</a:t>
            </a:fld>
            <a:endParaRPr lang="en-US"/>
          </a:p>
        </p:txBody>
      </p:sp>
      <p:sp>
        <p:nvSpPr>
          <p:cNvPr id="7"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8712128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 criteria</a:t>
            </a:r>
            <a:endParaRPr lang="en-US" dirty="0"/>
          </a:p>
        </p:txBody>
      </p:sp>
      <p:sp>
        <p:nvSpPr>
          <p:cNvPr id="4" name="Date Placeholder 3"/>
          <p:cNvSpPr>
            <a:spLocks noGrp="1"/>
          </p:cNvSpPr>
          <p:nvPr>
            <p:ph type="dt" sz="half" idx="10"/>
          </p:nvPr>
        </p:nvSpPr>
        <p:spPr/>
        <p:txBody>
          <a:bodyPr/>
          <a:lstStyle/>
          <a:p>
            <a:fld id="{A6B98E4D-0171-6D4F-8301-1998D025D282}"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27</a:t>
            </a:fld>
            <a:endParaRPr lang="en-US"/>
          </a:p>
        </p:txBody>
      </p:sp>
      <p:pic>
        <p:nvPicPr>
          <p:cNvPr id="7" name="Picture 6"/>
          <p:cNvPicPr>
            <a:picLocks noChangeAspect="1"/>
          </p:cNvPicPr>
          <p:nvPr/>
        </p:nvPicPr>
        <p:blipFill>
          <a:blip r:embed="rId3"/>
          <a:stretch>
            <a:fillRect/>
          </a:stretch>
        </p:blipFill>
        <p:spPr>
          <a:xfrm>
            <a:off x="1781503" y="2358496"/>
            <a:ext cx="5969000" cy="3581400"/>
          </a:xfrm>
          <a:prstGeom prst="rect">
            <a:avLst/>
          </a:prstGeom>
        </p:spPr>
      </p:pic>
      <p:sp>
        <p:nvSpPr>
          <p:cNvPr id="8"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119862806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last but not least…</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4D630DBB-20BA-AD4E-A624-1F5C282A473E}"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28</a:t>
            </a:fld>
            <a:endParaRPr lang="en-US"/>
          </a:p>
        </p:txBody>
      </p:sp>
      <p:pic>
        <p:nvPicPr>
          <p:cNvPr id="8" name="Picture 7"/>
          <p:cNvPicPr>
            <a:picLocks noChangeAspect="1"/>
          </p:cNvPicPr>
          <p:nvPr/>
        </p:nvPicPr>
        <p:blipFill>
          <a:blip r:embed="rId2"/>
          <a:stretch>
            <a:fillRect/>
          </a:stretch>
        </p:blipFill>
        <p:spPr>
          <a:xfrm>
            <a:off x="1524000" y="2661257"/>
            <a:ext cx="5842000" cy="2903351"/>
          </a:xfrm>
          <a:prstGeom prst="rect">
            <a:avLst/>
          </a:prstGeom>
        </p:spPr>
      </p:pic>
      <p:sp>
        <p:nvSpPr>
          <p:cNvPr id="9"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405241912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questions?</a:t>
            </a:r>
            <a:endParaRPr lang="en-US" dirty="0"/>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fld id="{FCCD9B82-F486-C44C-8B04-4DA6DAE32DE9}" type="datetime1">
              <a:rPr lang="en-GB" smtClean="0"/>
              <a:t>13/03/2014</a:t>
            </a:fld>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29</a:t>
            </a:fld>
            <a:endParaRPr lang="en-US"/>
          </a:p>
        </p:txBody>
      </p:sp>
      <p:pic>
        <p:nvPicPr>
          <p:cNvPr id="7" name="Picture 6"/>
          <p:cNvPicPr>
            <a:picLocks noChangeAspect="1"/>
          </p:cNvPicPr>
          <p:nvPr/>
        </p:nvPicPr>
        <p:blipFill>
          <a:blip r:embed="rId2"/>
          <a:stretch>
            <a:fillRect/>
          </a:stretch>
        </p:blipFill>
        <p:spPr>
          <a:xfrm>
            <a:off x="1592555" y="1599776"/>
            <a:ext cx="5202381" cy="5202381"/>
          </a:xfrm>
          <a:prstGeom prst="rect">
            <a:avLst/>
          </a:prstGeom>
        </p:spPr>
      </p:pic>
      <p:sp>
        <p:nvSpPr>
          <p:cNvPr id="8"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Tree>
    <p:extLst>
      <p:ext uri="{BB962C8B-B14F-4D97-AF65-F5344CB8AC3E}">
        <p14:creationId xmlns:p14="http://schemas.microsoft.com/office/powerpoint/2010/main" val="25164243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Overview</a:t>
            </a:r>
            <a:endParaRPr lang="en-US" dirty="0"/>
          </a:p>
        </p:txBody>
      </p:sp>
      <p:sp>
        <p:nvSpPr>
          <p:cNvPr id="13" name="Content Placeholder 12"/>
          <p:cNvSpPr>
            <a:spLocks noGrp="1"/>
          </p:cNvSpPr>
          <p:nvPr>
            <p:ph idx="1"/>
          </p:nvPr>
        </p:nvSpPr>
        <p:spPr/>
        <p:txBody>
          <a:bodyPr/>
          <a:lstStyle/>
          <a:p>
            <a:r>
              <a:rPr lang="en-US" dirty="0">
                <a:solidFill>
                  <a:schemeClr val="tx1"/>
                </a:solidFill>
              </a:rPr>
              <a:t>O</a:t>
            </a:r>
            <a:r>
              <a:rPr lang="en-US" dirty="0" smtClean="0">
                <a:solidFill>
                  <a:schemeClr val="tx1"/>
                </a:solidFill>
              </a:rPr>
              <a:t>pportunity </a:t>
            </a:r>
            <a:r>
              <a:rPr lang="en-US" dirty="0">
                <a:solidFill>
                  <a:schemeClr val="tx1"/>
                </a:solidFill>
              </a:rPr>
              <a:t>to undertake in-depth research in economics in an area of </a:t>
            </a:r>
            <a:r>
              <a:rPr lang="en-US" dirty="0" smtClean="0">
                <a:solidFill>
                  <a:schemeClr val="tx1"/>
                </a:solidFill>
              </a:rPr>
              <a:t>your personal interest.</a:t>
            </a:r>
          </a:p>
          <a:p>
            <a:r>
              <a:rPr lang="en-US" dirty="0" smtClean="0">
                <a:solidFill>
                  <a:schemeClr val="tx1"/>
                </a:solidFill>
              </a:rPr>
              <a:t>It allows you to </a:t>
            </a:r>
            <a:r>
              <a:rPr lang="en-US" dirty="0">
                <a:solidFill>
                  <a:schemeClr val="tx1"/>
                </a:solidFill>
              </a:rPr>
              <a:t>develop research skills, to apply economic theory to real-world situations, and to </a:t>
            </a:r>
            <a:r>
              <a:rPr lang="en-US" dirty="0" err="1">
                <a:solidFill>
                  <a:schemeClr val="tx1"/>
                </a:solidFill>
              </a:rPr>
              <a:t>analyse</a:t>
            </a:r>
            <a:r>
              <a:rPr lang="en-US" dirty="0">
                <a:solidFill>
                  <a:schemeClr val="tx1"/>
                </a:solidFill>
              </a:rPr>
              <a:t> and evaluate the outcomes of </a:t>
            </a:r>
            <a:r>
              <a:rPr lang="en-US" dirty="0" smtClean="0">
                <a:solidFill>
                  <a:schemeClr val="tx1"/>
                </a:solidFill>
              </a:rPr>
              <a:t>your </a:t>
            </a:r>
            <a:r>
              <a:rPr lang="en-US" dirty="0">
                <a:solidFill>
                  <a:schemeClr val="tx1"/>
                </a:solidFill>
              </a:rPr>
              <a:t>research. </a:t>
            </a:r>
            <a:endParaRPr lang="en-US" dirty="0" smtClean="0">
              <a:solidFill>
                <a:schemeClr val="tx1"/>
              </a:solidFill>
            </a:endParaRPr>
          </a:p>
          <a:p>
            <a:r>
              <a:rPr lang="en-US" dirty="0" smtClean="0">
                <a:solidFill>
                  <a:schemeClr val="tx1"/>
                </a:solidFill>
              </a:rPr>
              <a:t>The </a:t>
            </a:r>
            <a:r>
              <a:rPr lang="en-US" dirty="0">
                <a:solidFill>
                  <a:schemeClr val="tx1"/>
                </a:solidFill>
              </a:rPr>
              <a:t>outcome of the research should be a coherent and structured analytical essay that effectively addresses the particular research question. </a:t>
            </a:r>
            <a:endParaRPr lang="en-US" dirty="0"/>
          </a:p>
          <a:p>
            <a:endParaRPr lang="en-US" dirty="0"/>
          </a:p>
        </p:txBody>
      </p:sp>
      <p:sp>
        <p:nvSpPr>
          <p:cNvPr id="4" name="Date Placeholder 3"/>
          <p:cNvSpPr>
            <a:spLocks noGrp="1"/>
          </p:cNvSpPr>
          <p:nvPr>
            <p:ph type="dt" sz="half" idx="10"/>
          </p:nvPr>
        </p:nvSpPr>
        <p:spPr/>
        <p:txBody>
          <a:bodyPr/>
          <a:lstStyle/>
          <a:p>
            <a:fld id="{3410E36C-7CF1-D047-B040-8DB1D39F6DFC}"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dirty="0"/>
          </a:p>
        </p:txBody>
      </p:sp>
      <p:sp>
        <p:nvSpPr>
          <p:cNvPr id="2" name="Slide Number Placeholder 1"/>
          <p:cNvSpPr>
            <a:spLocks noGrp="1"/>
          </p:cNvSpPr>
          <p:nvPr>
            <p:ph type="sldNum" sz="quarter" idx="12"/>
          </p:nvPr>
        </p:nvSpPr>
        <p:spPr/>
        <p:txBody>
          <a:bodyPr/>
          <a:lstStyle/>
          <a:p>
            <a:fld id="{162F1D00-BD13-4404-86B0-79703945A0A7}" type="slidenum">
              <a:rPr lang="en-US" smtClean="0"/>
              <a:t>3</a:t>
            </a:fld>
            <a:endParaRPr lang="en-US"/>
          </a:p>
        </p:txBody>
      </p:sp>
    </p:spTree>
    <p:extLst>
      <p:ext uri="{BB962C8B-B14F-4D97-AF65-F5344CB8AC3E}">
        <p14:creationId xmlns:p14="http://schemas.microsoft.com/office/powerpoint/2010/main" val="26008194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Overview</a:t>
            </a:r>
            <a:endParaRPr lang="en-US" dirty="0"/>
          </a:p>
        </p:txBody>
      </p:sp>
      <p:sp>
        <p:nvSpPr>
          <p:cNvPr id="13" name="Content Placeholder 12"/>
          <p:cNvSpPr>
            <a:spLocks noGrp="1"/>
          </p:cNvSpPr>
          <p:nvPr>
            <p:ph idx="1"/>
          </p:nvPr>
        </p:nvSpPr>
        <p:spPr/>
        <p:txBody>
          <a:bodyPr/>
          <a:lstStyle/>
          <a:p>
            <a:r>
              <a:rPr lang="en-US" dirty="0">
                <a:solidFill>
                  <a:schemeClr val="tx1"/>
                </a:solidFill>
              </a:rPr>
              <a:t>Essays should not be </a:t>
            </a:r>
            <a:r>
              <a:rPr lang="en-US" dirty="0" smtClean="0">
                <a:solidFill>
                  <a:schemeClr val="tx1"/>
                </a:solidFill>
              </a:rPr>
              <a:t>historical </a:t>
            </a:r>
          </a:p>
          <a:p>
            <a:r>
              <a:rPr lang="en-US" dirty="0" smtClean="0">
                <a:solidFill>
                  <a:schemeClr val="tx1"/>
                </a:solidFill>
              </a:rPr>
              <a:t>They </a:t>
            </a:r>
            <a:r>
              <a:rPr lang="en-US" dirty="0">
                <a:solidFill>
                  <a:schemeClr val="tx1"/>
                </a:solidFill>
              </a:rPr>
              <a:t>should be related to </a:t>
            </a:r>
            <a:r>
              <a:rPr lang="en-US" b="1" dirty="0">
                <a:solidFill>
                  <a:srgbClr val="FF0000"/>
                </a:solidFill>
              </a:rPr>
              <a:t>economic information that is no more than </a:t>
            </a:r>
            <a:r>
              <a:rPr lang="en-US" b="1" u="sng" dirty="0">
                <a:solidFill>
                  <a:srgbClr val="FF0000"/>
                </a:solidFill>
              </a:rPr>
              <a:t>three years </a:t>
            </a:r>
            <a:r>
              <a:rPr lang="en-US" b="1" u="sng" dirty="0" smtClean="0">
                <a:solidFill>
                  <a:srgbClr val="FF0000"/>
                </a:solidFill>
              </a:rPr>
              <a:t>old</a:t>
            </a:r>
            <a:r>
              <a:rPr lang="en-US" b="1" dirty="0" smtClean="0">
                <a:solidFill>
                  <a:srgbClr val="FF0000"/>
                </a:solidFill>
              </a:rPr>
              <a:t> </a:t>
            </a:r>
          </a:p>
          <a:p>
            <a:r>
              <a:rPr lang="en-US" dirty="0" smtClean="0">
                <a:solidFill>
                  <a:schemeClr val="tx1"/>
                </a:solidFill>
              </a:rPr>
              <a:t>Essays </a:t>
            </a:r>
            <a:r>
              <a:rPr lang="en-US" dirty="0">
                <a:solidFill>
                  <a:schemeClr val="tx1"/>
                </a:solidFill>
              </a:rPr>
              <a:t>that are too </a:t>
            </a:r>
            <a:r>
              <a:rPr lang="en-US" dirty="0" smtClean="0">
                <a:solidFill>
                  <a:schemeClr val="tx1"/>
                </a:solidFill>
              </a:rPr>
              <a:t>retrospective</a:t>
            </a:r>
            <a:r>
              <a:rPr lang="en-US" dirty="0">
                <a:solidFill>
                  <a:schemeClr val="tx1"/>
                </a:solidFill>
              </a:rPr>
              <a:t> </a:t>
            </a:r>
            <a:r>
              <a:rPr lang="en-US" dirty="0" smtClean="0">
                <a:solidFill>
                  <a:schemeClr val="tx1"/>
                </a:solidFill>
              </a:rPr>
              <a:t>become descriptive</a:t>
            </a:r>
          </a:p>
          <a:p>
            <a:pPr lvl="1"/>
            <a:r>
              <a:rPr lang="en-US" dirty="0" smtClean="0">
                <a:solidFill>
                  <a:schemeClr val="tx1"/>
                </a:solidFill>
              </a:rPr>
              <a:t> </a:t>
            </a:r>
            <a:r>
              <a:rPr lang="en-US" dirty="0">
                <a:solidFill>
                  <a:schemeClr val="tx1"/>
                </a:solidFill>
              </a:rPr>
              <a:t>“What was the impact of the South-East Asian crash on Thailand during 1990–1995?</a:t>
            </a:r>
            <a:r>
              <a:rPr lang="en-US" dirty="0" smtClean="0">
                <a:solidFill>
                  <a:schemeClr val="tx1"/>
                </a:solidFill>
              </a:rPr>
              <a:t>”</a:t>
            </a:r>
          </a:p>
          <a:p>
            <a:pPr marL="0" indent="0">
              <a:buNone/>
            </a:pPr>
            <a:endParaRPr lang="en-US" dirty="0"/>
          </a:p>
        </p:txBody>
      </p:sp>
      <p:sp>
        <p:nvSpPr>
          <p:cNvPr id="4" name="Date Placeholder 3"/>
          <p:cNvSpPr>
            <a:spLocks noGrp="1"/>
          </p:cNvSpPr>
          <p:nvPr>
            <p:ph type="dt" sz="half" idx="10"/>
          </p:nvPr>
        </p:nvSpPr>
        <p:spPr/>
        <p:txBody>
          <a:bodyPr/>
          <a:lstStyle/>
          <a:p>
            <a:fld id="{E3960AFE-1E6A-7247-A903-1B130EAEF671}"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dirty="0"/>
          </a:p>
        </p:txBody>
      </p:sp>
      <p:pic>
        <p:nvPicPr>
          <p:cNvPr id="7" name="Picture 6"/>
          <p:cNvPicPr>
            <a:picLocks noChangeAspect="1"/>
          </p:cNvPicPr>
          <p:nvPr/>
        </p:nvPicPr>
        <p:blipFill>
          <a:blip r:embed="rId3"/>
          <a:stretch>
            <a:fillRect/>
          </a:stretch>
        </p:blipFill>
        <p:spPr>
          <a:xfrm>
            <a:off x="-5963284" y="2017059"/>
            <a:ext cx="4477820" cy="2656840"/>
          </a:xfrm>
          <a:prstGeom prst="rect">
            <a:avLst/>
          </a:prstGeom>
        </p:spPr>
      </p:pic>
      <p:pic>
        <p:nvPicPr>
          <p:cNvPr id="2" name="Picture 1"/>
          <p:cNvPicPr>
            <a:picLocks noChangeAspect="1"/>
          </p:cNvPicPr>
          <p:nvPr/>
        </p:nvPicPr>
        <p:blipFill rotWithShape="1">
          <a:blip r:embed="rId4"/>
          <a:srcRect l="14607" t="1623" r="21493" b="5915"/>
          <a:stretch/>
        </p:blipFill>
        <p:spPr>
          <a:xfrm>
            <a:off x="199698" y="4184899"/>
            <a:ext cx="1519378" cy="2252133"/>
          </a:xfrm>
          <a:prstGeom prst="rect">
            <a:avLst/>
          </a:prstGeom>
        </p:spPr>
      </p:pic>
      <p:sp>
        <p:nvSpPr>
          <p:cNvPr id="3" name="Slide Number Placeholder 2"/>
          <p:cNvSpPr>
            <a:spLocks noGrp="1"/>
          </p:cNvSpPr>
          <p:nvPr>
            <p:ph type="sldNum" sz="quarter" idx="12"/>
          </p:nvPr>
        </p:nvSpPr>
        <p:spPr/>
        <p:txBody>
          <a:bodyPr/>
          <a:lstStyle/>
          <a:p>
            <a:fld id="{162F1D00-BD13-4404-86B0-79703945A0A7}" type="slidenum">
              <a:rPr lang="en-US" smtClean="0"/>
              <a:t>4</a:t>
            </a:fld>
            <a:endParaRPr lang="en-US"/>
          </a:p>
        </p:txBody>
      </p:sp>
    </p:spTree>
    <p:extLst>
      <p:ext uri="{BB962C8B-B14F-4D97-AF65-F5344CB8AC3E}">
        <p14:creationId xmlns:p14="http://schemas.microsoft.com/office/powerpoint/2010/main" val="68242973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Overview</a:t>
            </a:r>
            <a:endParaRPr lang="en-US" dirty="0"/>
          </a:p>
        </p:txBody>
      </p:sp>
      <p:sp>
        <p:nvSpPr>
          <p:cNvPr id="13" name="Content Placeholder 12"/>
          <p:cNvSpPr>
            <a:spLocks noGrp="1"/>
          </p:cNvSpPr>
          <p:nvPr>
            <p:ph idx="1"/>
          </p:nvPr>
        </p:nvSpPr>
        <p:spPr/>
        <p:txBody>
          <a:bodyPr/>
          <a:lstStyle/>
          <a:p>
            <a:r>
              <a:rPr lang="en-US" dirty="0">
                <a:solidFill>
                  <a:schemeClr val="tx1"/>
                </a:solidFill>
              </a:rPr>
              <a:t>O</a:t>
            </a:r>
            <a:r>
              <a:rPr lang="en-US" dirty="0" smtClean="0">
                <a:solidFill>
                  <a:schemeClr val="tx1"/>
                </a:solidFill>
              </a:rPr>
              <a:t>pportunity </a:t>
            </a:r>
            <a:r>
              <a:rPr lang="en-US" dirty="0">
                <a:solidFill>
                  <a:schemeClr val="tx1"/>
                </a:solidFill>
              </a:rPr>
              <a:t>to undertake in-depth research in economics in an area of </a:t>
            </a:r>
            <a:r>
              <a:rPr lang="en-US" dirty="0" smtClean="0">
                <a:solidFill>
                  <a:schemeClr val="tx1"/>
                </a:solidFill>
              </a:rPr>
              <a:t>your personal interest.</a:t>
            </a:r>
          </a:p>
          <a:p>
            <a:r>
              <a:rPr lang="en-US" dirty="0" smtClean="0">
                <a:solidFill>
                  <a:schemeClr val="tx1"/>
                </a:solidFill>
              </a:rPr>
              <a:t>It allows you to </a:t>
            </a:r>
            <a:r>
              <a:rPr lang="en-US" dirty="0">
                <a:solidFill>
                  <a:schemeClr val="tx1"/>
                </a:solidFill>
              </a:rPr>
              <a:t>develop research skills, to apply economic theory to real-world situations, and to </a:t>
            </a:r>
            <a:r>
              <a:rPr lang="en-US" dirty="0" err="1">
                <a:solidFill>
                  <a:schemeClr val="tx1"/>
                </a:solidFill>
              </a:rPr>
              <a:t>analyse</a:t>
            </a:r>
            <a:r>
              <a:rPr lang="en-US" dirty="0">
                <a:solidFill>
                  <a:schemeClr val="tx1"/>
                </a:solidFill>
              </a:rPr>
              <a:t> and evaluate the outcomes of </a:t>
            </a:r>
            <a:r>
              <a:rPr lang="en-US" dirty="0" smtClean="0">
                <a:solidFill>
                  <a:schemeClr val="tx1"/>
                </a:solidFill>
              </a:rPr>
              <a:t>your </a:t>
            </a:r>
            <a:r>
              <a:rPr lang="en-US" dirty="0">
                <a:solidFill>
                  <a:schemeClr val="tx1"/>
                </a:solidFill>
              </a:rPr>
              <a:t>research. </a:t>
            </a:r>
            <a:endParaRPr lang="en-US" dirty="0" smtClean="0">
              <a:solidFill>
                <a:schemeClr val="tx1"/>
              </a:solidFill>
            </a:endParaRPr>
          </a:p>
          <a:p>
            <a:r>
              <a:rPr lang="en-US" dirty="0" smtClean="0">
                <a:solidFill>
                  <a:schemeClr val="tx1"/>
                </a:solidFill>
              </a:rPr>
              <a:t>The </a:t>
            </a:r>
            <a:r>
              <a:rPr lang="en-US" dirty="0">
                <a:solidFill>
                  <a:schemeClr val="tx1"/>
                </a:solidFill>
              </a:rPr>
              <a:t>outcome of the research should be a coherent and structured analytical essay that effectively addresses the particular research question. </a:t>
            </a:r>
            <a:endParaRPr lang="en-US" dirty="0"/>
          </a:p>
          <a:p>
            <a:endParaRPr lang="en-US" dirty="0"/>
          </a:p>
        </p:txBody>
      </p:sp>
      <p:sp>
        <p:nvSpPr>
          <p:cNvPr id="4" name="Date Placeholder 3"/>
          <p:cNvSpPr>
            <a:spLocks noGrp="1"/>
          </p:cNvSpPr>
          <p:nvPr>
            <p:ph type="dt" sz="half" idx="10"/>
          </p:nvPr>
        </p:nvSpPr>
        <p:spPr/>
        <p:txBody>
          <a:bodyPr/>
          <a:lstStyle/>
          <a:p>
            <a:fld id="{23B9111A-33B0-E042-9AE8-6624488D7480}" type="datetime1">
              <a:rPr lang="en-GB" smtClean="0"/>
              <a:t>13/03/2014</a:t>
            </a:fld>
            <a:endParaRPr lang="en-US"/>
          </a:p>
        </p:txBody>
      </p:sp>
      <p:sp>
        <p:nvSpPr>
          <p:cNvPr id="5" name="Footer Placeholder 4"/>
          <p:cNvSpPr>
            <a:spLocks noGrp="1"/>
          </p:cNvSpPr>
          <p:nvPr>
            <p:ph type="ftr" sz="quarter" idx="11"/>
          </p:nvPr>
        </p:nvSpPr>
        <p:spPr/>
        <p:txBody>
          <a:bodyPr/>
          <a:lstStyle/>
          <a:p>
            <a:r>
              <a:rPr lang="en-US" smtClean="0"/>
              <a:t>Mr. / Mrs                                                                                 Extended Essay 2013-15</a:t>
            </a:r>
            <a:endParaRPr lang="en-US" dirty="0"/>
          </a:p>
        </p:txBody>
      </p:sp>
      <p:pic>
        <p:nvPicPr>
          <p:cNvPr id="7" name="Picture 6"/>
          <p:cNvPicPr>
            <a:picLocks noChangeAspect="1"/>
          </p:cNvPicPr>
          <p:nvPr/>
        </p:nvPicPr>
        <p:blipFill>
          <a:blip r:embed="rId3"/>
          <a:stretch>
            <a:fillRect/>
          </a:stretch>
        </p:blipFill>
        <p:spPr>
          <a:xfrm>
            <a:off x="-5963284" y="2017059"/>
            <a:ext cx="4477820" cy="2656840"/>
          </a:xfrm>
          <a:prstGeom prst="rect">
            <a:avLst/>
          </a:prstGeom>
        </p:spPr>
      </p:pic>
      <p:sp>
        <p:nvSpPr>
          <p:cNvPr id="2" name="Slide Number Placeholder 1"/>
          <p:cNvSpPr>
            <a:spLocks noGrp="1"/>
          </p:cNvSpPr>
          <p:nvPr>
            <p:ph type="sldNum" sz="quarter" idx="12"/>
          </p:nvPr>
        </p:nvSpPr>
        <p:spPr/>
        <p:txBody>
          <a:bodyPr/>
          <a:lstStyle/>
          <a:p>
            <a:fld id="{162F1D00-BD13-4404-86B0-79703945A0A7}" type="slidenum">
              <a:rPr lang="en-US" smtClean="0"/>
              <a:t>5</a:t>
            </a:fld>
            <a:endParaRPr lang="en-US"/>
          </a:p>
        </p:txBody>
      </p:sp>
    </p:spTree>
    <p:extLst>
      <p:ext uri="{BB962C8B-B14F-4D97-AF65-F5344CB8AC3E}">
        <p14:creationId xmlns:p14="http://schemas.microsoft.com/office/powerpoint/2010/main" val="330503043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solidFill>
                  <a:schemeClr val="tx1"/>
                </a:solidFill>
              </a:rPr>
              <a:t>Students should ensure that their research question can be answered using economic concepts and </a:t>
            </a:r>
            <a:r>
              <a:rPr lang="en-US" dirty="0" smtClean="0">
                <a:solidFill>
                  <a:schemeClr val="tx1"/>
                </a:solidFill>
              </a:rPr>
              <a:t>theories</a:t>
            </a:r>
            <a:endParaRPr lang="en-US" dirty="0">
              <a:solidFill>
                <a:schemeClr val="tx1"/>
              </a:solidFill>
            </a:endParaRPr>
          </a:p>
          <a:p>
            <a:r>
              <a:rPr lang="en-US" dirty="0" smtClean="0">
                <a:solidFill>
                  <a:schemeClr val="tx1"/>
                </a:solidFill>
              </a:rPr>
              <a:t>The </a:t>
            </a:r>
            <a:r>
              <a:rPr lang="en-US" dirty="0">
                <a:solidFill>
                  <a:schemeClr val="tx1"/>
                </a:solidFill>
              </a:rPr>
              <a:t>question </a:t>
            </a:r>
            <a:r>
              <a:rPr lang="en-US" dirty="0" smtClean="0">
                <a:solidFill>
                  <a:schemeClr val="tx1"/>
                </a:solidFill>
              </a:rPr>
              <a:t>should </a:t>
            </a:r>
            <a:r>
              <a:rPr lang="en-US" dirty="0">
                <a:solidFill>
                  <a:schemeClr val="tx1"/>
                </a:solidFill>
              </a:rPr>
              <a:t>not lean too heavily towards </a:t>
            </a:r>
            <a:r>
              <a:rPr lang="en-US" b="1" dirty="0">
                <a:solidFill>
                  <a:schemeClr val="tx1"/>
                </a:solidFill>
              </a:rPr>
              <a:t>business and management </a:t>
            </a:r>
          </a:p>
          <a:p>
            <a:pPr lvl="1"/>
            <a:r>
              <a:rPr lang="en-US" sz="2400" dirty="0">
                <a:solidFill>
                  <a:schemeClr val="tx1"/>
                </a:solidFill>
              </a:rPr>
              <a:t>To what extent has the introduction of Total Quality Management (TQM) improved quality at ABC Ltd? </a:t>
            </a:r>
            <a:endParaRPr lang="en-US" dirty="0"/>
          </a:p>
          <a:p>
            <a:pPr lvl="1"/>
            <a:endParaRPr lang="en-US" dirty="0"/>
          </a:p>
          <a:p>
            <a:endParaRPr lang="en-US" dirty="0"/>
          </a:p>
        </p:txBody>
      </p:sp>
      <p:sp>
        <p:nvSpPr>
          <p:cNvPr id="4" name="Date Placeholder 3"/>
          <p:cNvSpPr>
            <a:spLocks noGrp="1"/>
          </p:cNvSpPr>
          <p:nvPr>
            <p:ph type="dt" sz="half" idx="10"/>
          </p:nvPr>
        </p:nvSpPr>
        <p:spPr/>
        <p:txBody>
          <a:bodyPr/>
          <a:lstStyle/>
          <a:p>
            <a:fld id="{3F29A8AB-28A9-544A-8224-CAAD046500FE}" type="datetime1">
              <a:rPr lang="en-GB" smtClean="0"/>
              <a:t>13/03/2014</a:t>
            </a:fld>
            <a:endParaRPr lang="en-US"/>
          </a:p>
        </p:txBody>
      </p:sp>
      <p:sp>
        <p:nvSpPr>
          <p:cNvPr id="6"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cxnSp>
        <p:nvCxnSpPr>
          <p:cNvPr id="9" name="Straight Connector 8"/>
          <p:cNvCxnSpPr/>
          <p:nvPr/>
        </p:nvCxnSpPr>
        <p:spPr>
          <a:xfrm>
            <a:off x="2082800" y="4080933"/>
            <a:ext cx="3860800" cy="50800"/>
          </a:xfrm>
          <a:prstGeom prst="line">
            <a:avLst/>
          </a:prstGeom>
        </p:spPr>
        <p:style>
          <a:lnRef idx="2">
            <a:schemeClr val="accent1"/>
          </a:lnRef>
          <a:fillRef idx="0">
            <a:schemeClr val="accent1"/>
          </a:fillRef>
          <a:effectRef idx="1">
            <a:schemeClr val="accent1"/>
          </a:effectRef>
          <a:fontRef idx="minor">
            <a:schemeClr val="tx1"/>
          </a:fontRef>
        </p:style>
      </p:cxnSp>
      <p:sp>
        <p:nvSpPr>
          <p:cNvPr id="10" name="Slide Number Placeholder 9"/>
          <p:cNvSpPr>
            <a:spLocks noGrp="1"/>
          </p:cNvSpPr>
          <p:nvPr>
            <p:ph type="sldNum" sz="quarter" idx="12"/>
          </p:nvPr>
        </p:nvSpPr>
        <p:spPr/>
        <p:txBody>
          <a:bodyPr/>
          <a:lstStyle/>
          <a:p>
            <a:fld id="{162F1D00-BD13-4404-86B0-79703945A0A7}" type="slidenum">
              <a:rPr lang="en-US" smtClean="0"/>
              <a:t>6</a:t>
            </a:fld>
            <a:endParaRPr lang="en-US"/>
          </a:p>
        </p:txBody>
      </p:sp>
    </p:spTree>
    <p:extLst>
      <p:ext uri="{BB962C8B-B14F-4D97-AF65-F5344CB8AC3E}">
        <p14:creationId xmlns:p14="http://schemas.microsoft.com/office/powerpoint/2010/main" val="2938040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solidFill>
                  <a:schemeClr val="tx1"/>
                </a:solidFill>
              </a:rPr>
              <a:t>The topic chosen should provide opportunities for some critical analysis of the data collected. </a:t>
            </a:r>
            <a:endParaRPr lang="en-US" dirty="0" smtClean="0">
              <a:solidFill>
                <a:schemeClr val="tx1"/>
              </a:solidFill>
            </a:endParaRPr>
          </a:p>
          <a:p>
            <a:pPr lvl="1"/>
            <a:r>
              <a:rPr lang="en-US" dirty="0" smtClean="0">
                <a:solidFill>
                  <a:schemeClr val="tx1"/>
                </a:solidFill>
              </a:rPr>
              <a:t>Topics </a:t>
            </a:r>
            <a:r>
              <a:rPr lang="en-US" dirty="0">
                <a:solidFill>
                  <a:schemeClr val="tx1"/>
                </a:solidFill>
              </a:rPr>
              <a:t>that depend entirely on summarizing general secondary data should be </a:t>
            </a:r>
            <a:r>
              <a:rPr lang="en-US" dirty="0" smtClean="0">
                <a:solidFill>
                  <a:schemeClr val="tx1"/>
                </a:solidFill>
              </a:rPr>
              <a:t>avoided</a:t>
            </a:r>
            <a:endParaRPr lang="en-US" dirty="0">
              <a:solidFill>
                <a:schemeClr val="tx1"/>
              </a:solidFill>
            </a:endParaRPr>
          </a:p>
          <a:p>
            <a:pPr lvl="2"/>
            <a:r>
              <a:rPr lang="en-US" dirty="0" smtClean="0">
                <a:solidFill>
                  <a:schemeClr val="tx1"/>
                </a:solidFill>
              </a:rPr>
              <a:t>they </a:t>
            </a:r>
            <a:r>
              <a:rPr lang="en-US" dirty="0">
                <a:solidFill>
                  <a:schemeClr val="tx1"/>
                </a:solidFill>
              </a:rPr>
              <a:t>are likely to lead to an essay that is essentially narrative or descriptive in nature </a:t>
            </a:r>
            <a:endParaRPr lang="en-US" dirty="0"/>
          </a:p>
          <a:p>
            <a:endParaRPr lang="en-US" dirty="0"/>
          </a:p>
        </p:txBody>
      </p:sp>
      <p:sp>
        <p:nvSpPr>
          <p:cNvPr id="4" name="Date Placeholder 3"/>
          <p:cNvSpPr>
            <a:spLocks noGrp="1"/>
          </p:cNvSpPr>
          <p:nvPr>
            <p:ph type="dt" sz="half" idx="10"/>
          </p:nvPr>
        </p:nvSpPr>
        <p:spPr/>
        <p:txBody>
          <a:bodyPr/>
          <a:lstStyle/>
          <a:p>
            <a:fld id="{9148EDE8-2B0E-4F48-85EE-0B7F1CF79968}" type="datetime1">
              <a:rPr lang="en-GB" smtClean="0"/>
              <a:t>13/03/2014</a:t>
            </a:fld>
            <a:endParaRPr lang="en-US"/>
          </a:p>
        </p:txBody>
      </p:sp>
      <p:pic>
        <p:nvPicPr>
          <p:cNvPr id="8" name="Picture 7"/>
          <p:cNvPicPr>
            <a:picLocks noChangeAspect="1"/>
          </p:cNvPicPr>
          <p:nvPr/>
        </p:nvPicPr>
        <p:blipFill>
          <a:blip r:embed="rId3"/>
          <a:stretch>
            <a:fillRect/>
          </a:stretch>
        </p:blipFill>
        <p:spPr>
          <a:xfrm>
            <a:off x="677335" y="3618690"/>
            <a:ext cx="1681372" cy="2336800"/>
          </a:xfrm>
          <a:prstGeom prst="rect">
            <a:avLst/>
          </a:prstGeom>
        </p:spPr>
      </p:pic>
      <p:sp>
        <p:nvSpPr>
          <p:cNvPr id="9" name="TextBox 8"/>
          <p:cNvSpPr txBox="1"/>
          <p:nvPr/>
        </p:nvSpPr>
        <p:spPr>
          <a:xfrm>
            <a:off x="-64230" y="4998290"/>
            <a:ext cx="1388534" cy="646331"/>
          </a:xfrm>
          <a:prstGeom prst="rect">
            <a:avLst/>
          </a:prstGeom>
          <a:solidFill>
            <a:schemeClr val="bg1"/>
          </a:solidFill>
        </p:spPr>
        <p:txBody>
          <a:bodyPr wrap="square" rtlCol="0">
            <a:spAutoFit/>
          </a:bodyPr>
          <a:lstStyle/>
          <a:p>
            <a:endParaRPr lang="en-US" dirty="0" smtClean="0"/>
          </a:p>
          <a:p>
            <a:endParaRPr lang="en-US" dirty="0"/>
          </a:p>
        </p:txBody>
      </p:sp>
      <p:sp>
        <p:nvSpPr>
          <p:cNvPr id="10"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
        <p:nvSpPr>
          <p:cNvPr id="11" name="Slide Number Placeholder 10"/>
          <p:cNvSpPr>
            <a:spLocks noGrp="1"/>
          </p:cNvSpPr>
          <p:nvPr>
            <p:ph type="sldNum" sz="quarter" idx="12"/>
          </p:nvPr>
        </p:nvSpPr>
        <p:spPr/>
        <p:txBody>
          <a:bodyPr/>
          <a:lstStyle/>
          <a:p>
            <a:fld id="{162F1D00-BD13-4404-86B0-79703945A0A7}" type="slidenum">
              <a:rPr lang="en-US" smtClean="0"/>
              <a:t>7</a:t>
            </a:fld>
            <a:endParaRPr lang="en-US"/>
          </a:p>
        </p:txBody>
      </p:sp>
    </p:spTree>
    <p:extLst>
      <p:ext uri="{BB962C8B-B14F-4D97-AF65-F5344CB8AC3E}">
        <p14:creationId xmlns:p14="http://schemas.microsoft.com/office/powerpoint/2010/main" val="415832773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smtClean="0"/>
              <a:t>Restrict the scope of the essay</a:t>
            </a:r>
          </a:p>
          <a:p>
            <a:pPr lvl="1"/>
            <a:r>
              <a:rPr lang="en-US" sz="2400" dirty="0">
                <a:solidFill>
                  <a:schemeClr val="tx1"/>
                </a:solidFill>
              </a:rPr>
              <a:t>Is the café industry in Vienna an example of oligopoly and, if so, do the </a:t>
            </a:r>
            <a:r>
              <a:rPr lang="en-US" sz="2400" dirty="0" err="1">
                <a:solidFill>
                  <a:schemeClr val="tx1"/>
                </a:solidFill>
              </a:rPr>
              <a:t>cafés</a:t>
            </a:r>
            <a:r>
              <a:rPr lang="en-US" sz="2400" dirty="0">
                <a:solidFill>
                  <a:schemeClr val="tx1"/>
                </a:solidFill>
              </a:rPr>
              <a:t> collude with each other?</a:t>
            </a:r>
            <a:r>
              <a:rPr lang="en-US" sz="2400" dirty="0" smtClean="0">
                <a:solidFill>
                  <a:schemeClr val="tx1"/>
                </a:solidFill>
              </a:rPr>
              <a:t>”</a:t>
            </a:r>
          </a:p>
          <a:p>
            <a:pPr lvl="1"/>
            <a:r>
              <a:rPr lang="en-US" sz="2400" dirty="0" smtClean="0">
                <a:solidFill>
                  <a:schemeClr val="tx1"/>
                </a:solidFill>
              </a:rPr>
              <a:t>“</a:t>
            </a:r>
            <a:r>
              <a:rPr lang="en-US" sz="2400" dirty="0">
                <a:solidFill>
                  <a:schemeClr val="tx1"/>
                </a:solidFill>
              </a:rPr>
              <a:t>What is the effect of interest rate policy on aggregate demand in Greece and what should the government do to increase aggregate demand?” </a:t>
            </a:r>
            <a:endParaRPr lang="en-US" dirty="0"/>
          </a:p>
        </p:txBody>
      </p:sp>
      <p:sp>
        <p:nvSpPr>
          <p:cNvPr id="4" name="Date Placeholder 3"/>
          <p:cNvSpPr>
            <a:spLocks noGrp="1"/>
          </p:cNvSpPr>
          <p:nvPr>
            <p:ph type="dt" sz="half" idx="10"/>
          </p:nvPr>
        </p:nvSpPr>
        <p:spPr/>
        <p:txBody>
          <a:bodyPr/>
          <a:lstStyle/>
          <a:p>
            <a:fld id="{04D0781D-FA22-9344-9584-FF6D1E1CB35A}" type="datetime1">
              <a:rPr lang="en-GB" smtClean="0"/>
              <a:t>13/03/2014</a:t>
            </a:fld>
            <a:endParaRPr lang="en-US"/>
          </a:p>
        </p:txBody>
      </p:sp>
      <p:sp>
        <p:nvSpPr>
          <p:cNvPr id="6" name="Footer Placeholder 4"/>
          <p:cNvSpPr>
            <a:spLocks noGrp="1"/>
          </p:cNvSpPr>
          <p:nvPr>
            <p:ph type="ftr" sz="quarter" idx="11"/>
          </p:nvPr>
        </p:nvSpPr>
        <p:spPr>
          <a:xfrm>
            <a:off x="199698" y="6437032"/>
            <a:ext cx="6124902" cy="365125"/>
          </a:xfrm>
        </p:spPr>
        <p:txBody>
          <a:bodyPr/>
          <a:lstStyle/>
          <a:p>
            <a:r>
              <a:rPr lang="en-US" smtClean="0"/>
              <a:t>Mr. / Mrs                                                                                 Extended Essay 2013-15</a:t>
            </a:r>
            <a:endParaRPr lang="en-US" dirty="0"/>
          </a:p>
        </p:txBody>
      </p:sp>
      <p:sp>
        <p:nvSpPr>
          <p:cNvPr id="7" name="TextBox 6"/>
          <p:cNvSpPr txBox="1"/>
          <p:nvPr/>
        </p:nvSpPr>
        <p:spPr>
          <a:xfrm rot="20084091">
            <a:off x="2246020" y="3434918"/>
            <a:ext cx="5554580" cy="707886"/>
          </a:xfrm>
          <a:prstGeom prst="rect">
            <a:avLst/>
          </a:prstGeom>
          <a:solidFill>
            <a:srgbClr val="FFFFFF"/>
          </a:solidFill>
          <a:ln w="57150" cmpd="sng">
            <a:solidFill>
              <a:srgbClr val="990000"/>
            </a:solidFill>
            <a:prstDash val="solid"/>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4000" dirty="0" smtClean="0"/>
              <a:t>Forget it!</a:t>
            </a:r>
            <a:endParaRPr lang="en-US" sz="4000" dirty="0"/>
          </a:p>
        </p:txBody>
      </p:sp>
      <p:sp>
        <p:nvSpPr>
          <p:cNvPr id="8" name="Slide Number Placeholder 7"/>
          <p:cNvSpPr>
            <a:spLocks noGrp="1"/>
          </p:cNvSpPr>
          <p:nvPr>
            <p:ph type="sldNum" sz="quarter" idx="12"/>
          </p:nvPr>
        </p:nvSpPr>
        <p:spPr/>
        <p:txBody>
          <a:bodyPr/>
          <a:lstStyle/>
          <a:p>
            <a:fld id="{162F1D00-BD13-4404-86B0-79703945A0A7}" type="slidenum">
              <a:rPr lang="en-US" smtClean="0"/>
              <a:t>8</a:t>
            </a:fld>
            <a:endParaRPr lang="en-US"/>
          </a:p>
        </p:txBody>
      </p:sp>
    </p:spTree>
    <p:extLst>
      <p:ext uri="{BB962C8B-B14F-4D97-AF65-F5344CB8AC3E}">
        <p14:creationId xmlns:p14="http://schemas.microsoft.com/office/powerpoint/2010/main" val="4145245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idx="1"/>
          </p:nvPr>
        </p:nvSpPr>
        <p:spPr/>
        <p:txBody>
          <a:bodyPr/>
          <a:lstStyle/>
          <a:p>
            <a:r>
              <a:rPr lang="en-US" dirty="0" smtClean="0">
                <a:solidFill>
                  <a:schemeClr val="accent4">
                    <a:lumMod val="75000"/>
                  </a:schemeClr>
                </a:solidFill>
              </a:rPr>
              <a:t>Recommended</a:t>
            </a:r>
            <a:endParaRPr lang="en-US" dirty="0">
              <a:solidFill>
                <a:schemeClr val="accent4">
                  <a:lumMod val="75000"/>
                </a:schemeClr>
              </a:solidFill>
            </a:endParaRPr>
          </a:p>
        </p:txBody>
      </p:sp>
      <p:sp>
        <p:nvSpPr>
          <p:cNvPr id="3" name="Content Placeholder 2"/>
          <p:cNvSpPr>
            <a:spLocks noGrp="1"/>
          </p:cNvSpPr>
          <p:nvPr>
            <p:ph sz="half" idx="2"/>
          </p:nvPr>
        </p:nvSpPr>
        <p:spPr/>
        <p:txBody>
          <a:bodyPr>
            <a:normAutofit fontScale="70000" lnSpcReduction="20000"/>
          </a:bodyPr>
          <a:lstStyle/>
          <a:p>
            <a:pPr marL="457200" indent="-457200">
              <a:buFont typeface="+mj-lt"/>
              <a:buAutoNum type="arabicPeriod"/>
            </a:pPr>
            <a:r>
              <a:rPr lang="en-US" dirty="0">
                <a:solidFill>
                  <a:schemeClr val="tx1"/>
                </a:solidFill>
              </a:rPr>
              <a:t>“What market form characterizes the petrol supply industry in my area of Madrid?” </a:t>
            </a:r>
            <a:endParaRPr lang="en-US" dirty="0" smtClean="0">
              <a:solidFill>
                <a:schemeClr val="tx1"/>
              </a:solidFill>
            </a:endParaRPr>
          </a:p>
          <a:p>
            <a:pPr marL="457200" indent="-457200">
              <a:buFont typeface="+mj-lt"/>
              <a:buAutoNum type="arabicPeriod"/>
            </a:pPr>
            <a:r>
              <a:rPr lang="en-US" dirty="0" smtClean="0">
                <a:solidFill>
                  <a:schemeClr val="tx1"/>
                </a:solidFill>
              </a:rPr>
              <a:t>“</a:t>
            </a:r>
            <a:r>
              <a:rPr lang="en-US" dirty="0">
                <a:solidFill>
                  <a:schemeClr val="tx1"/>
                </a:solidFill>
              </a:rPr>
              <a:t>What is the effect of the recent imposition of a minimum wage in Austria on unemployment in the fast food industry in Graz?” </a:t>
            </a:r>
            <a:endParaRPr lang="en-US" b="1" dirty="0" smtClean="0">
              <a:solidFill>
                <a:schemeClr val="tx1"/>
              </a:solidFill>
            </a:endParaRPr>
          </a:p>
          <a:p>
            <a:pPr marL="457200" indent="-457200">
              <a:buFont typeface="+mj-lt"/>
              <a:buAutoNum type="arabicPeriod"/>
            </a:pPr>
            <a:r>
              <a:rPr lang="en-US" dirty="0" smtClean="0">
                <a:solidFill>
                  <a:schemeClr val="tx1"/>
                </a:solidFill>
              </a:rPr>
              <a:t>“</a:t>
            </a:r>
            <a:r>
              <a:rPr lang="en-US" dirty="0">
                <a:solidFill>
                  <a:schemeClr val="tx1"/>
                </a:solidFill>
              </a:rPr>
              <a:t>To what extent has the fall in the exchange rate of the US dollar affected the tourist industry in Carmel, California?</a:t>
            </a:r>
            <a:r>
              <a:rPr lang="en-US" dirty="0" smtClean="0">
                <a:solidFill>
                  <a:schemeClr val="tx1"/>
                </a:solidFill>
              </a:rPr>
              <a:t>”</a:t>
            </a:r>
          </a:p>
          <a:p>
            <a:pPr marL="457200" indent="-457200">
              <a:buFont typeface="+mj-lt"/>
              <a:buAutoNum type="arabicPeriod"/>
            </a:pPr>
            <a:r>
              <a:rPr lang="en-US" dirty="0" smtClean="0">
                <a:solidFill>
                  <a:schemeClr val="tx1"/>
                </a:solidFill>
              </a:rPr>
              <a:t> “</a:t>
            </a:r>
            <a:r>
              <a:rPr lang="en-US" dirty="0">
                <a:solidFill>
                  <a:schemeClr val="tx1"/>
                </a:solidFill>
              </a:rPr>
              <a:t>What has been the economic effect of water privatization on the farming industry in my region of Zambia</a:t>
            </a:r>
            <a:r>
              <a:rPr lang="en-US" dirty="0" smtClean="0">
                <a:solidFill>
                  <a:schemeClr val="tx1"/>
                </a:solidFill>
              </a:rPr>
              <a:t>?</a:t>
            </a:r>
            <a:endParaRPr lang="en-US" dirty="0"/>
          </a:p>
        </p:txBody>
      </p:sp>
      <p:sp>
        <p:nvSpPr>
          <p:cNvPr id="7" name="Text Placeholder 6"/>
          <p:cNvSpPr>
            <a:spLocks noGrp="1"/>
          </p:cNvSpPr>
          <p:nvPr>
            <p:ph type="body" sz="quarter" idx="3"/>
          </p:nvPr>
        </p:nvSpPr>
        <p:spPr/>
        <p:txBody>
          <a:bodyPr/>
          <a:lstStyle/>
          <a:p>
            <a:r>
              <a:rPr lang="en-US" dirty="0" smtClean="0">
                <a:solidFill>
                  <a:srgbClr val="FF0000"/>
                </a:solidFill>
              </a:rPr>
              <a:t>Not recommended</a:t>
            </a:r>
            <a:endParaRPr lang="en-US" dirty="0">
              <a:solidFill>
                <a:srgbClr val="FF0000"/>
              </a:solidFill>
            </a:endParaRPr>
          </a:p>
        </p:txBody>
      </p:sp>
      <p:sp>
        <p:nvSpPr>
          <p:cNvPr id="8" name="Content Placeholder 7"/>
          <p:cNvSpPr>
            <a:spLocks noGrp="1"/>
          </p:cNvSpPr>
          <p:nvPr>
            <p:ph sz="quarter" idx="4"/>
          </p:nvPr>
        </p:nvSpPr>
        <p:spPr/>
        <p:txBody>
          <a:bodyPr>
            <a:normAutofit/>
          </a:bodyPr>
          <a:lstStyle/>
          <a:p>
            <a:pPr marL="457200" indent="-457200">
              <a:buFont typeface="+mj-lt"/>
              <a:buAutoNum type="arabicPeriod"/>
            </a:pPr>
            <a:r>
              <a:rPr lang="en-US" sz="1500" b="1" dirty="0" smtClean="0">
                <a:solidFill>
                  <a:schemeClr val="tx1"/>
                </a:solidFill>
              </a:rPr>
              <a:t> </a:t>
            </a:r>
            <a:r>
              <a:rPr lang="en-US" sz="1500" dirty="0">
                <a:solidFill>
                  <a:schemeClr val="tx1"/>
                </a:solidFill>
              </a:rPr>
              <a:t>“What is the market structure of the Spanish petroleum industry?</a:t>
            </a:r>
            <a:r>
              <a:rPr lang="en-US" sz="1500" dirty="0" smtClean="0">
                <a:solidFill>
                  <a:schemeClr val="tx1"/>
                </a:solidFill>
              </a:rPr>
              <a:t>”</a:t>
            </a:r>
          </a:p>
          <a:p>
            <a:pPr marL="457200" indent="-457200">
              <a:buFont typeface="+mj-lt"/>
              <a:buAutoNum type="arabicPeriod"/>
            </a:pPr>
            <a:r>
              <a:rPr lang="en-US" sz="1500" dirty="0">
                <a:solidFill>
                  <a:schemeClr val="tx1"/>
                </a:solidFill>
              </a:rPr>
              <a:t>“What has been the effect of the minimum wage on unemployment in Austria?”. </a:t>
            </a:r>
            <a:endParaRPr lang="en-US" sz="1500" dirty="0"/>
          </a:p>
          <a:p>
            <a:pPr marL="457200" indent="-457200">
              <a:buFont typeface="+mj-lt"/>
              <a:buAutoNum type="arabicPeriod"/>
            </a:pPr>
            <a:r>
              <a:rPr lang="en-US" sz="1500" dirty="0" smtClean="0">
                <a:solidFill>
                  <a:schemeClr val="tx1"/>
                </a:solidFill>
              </a:rPr>
              <a:t> “</a:t>
            </a:r>
            <a:r>
              <a:rPr lang="en-US" sz="1500" dirty="0">
                <a:solidFill>
                  <a:schemeClr val="tx1"/>
                </a:solidFill>
              </a:rPr>
              <a:t>How has the fall in the exchange rate of the US dollar affected the</a:t>
            </a:r>
            <a:br>
              <a:rPr lang="en-US" sz="1500" dirty="0">
                <a:solidFill>
                  <a:schemeClr val="tx1"/>
                </a:solidFill>
              </a:rPr>
            </a:br>
            <a:r>
              <a:rPr lang="en-US" sz="1500" dirty="0">
                <a:solidFill>
                  <a:schemeClr val="tx1"/>
                </a:solidFill>
              </a:rPr>
              <a:t>US economy?</a:t>
            </a:r>
            <a:r>
              <a:rPr lang="en-US" sz="1500" dirty="0" smtClean="0">
                <a:solidFill>
                  <a:schemeClr val="tx1"/>
                </a:solidFill>
              </a:rPr>
              <a:t>”</a:t>
            </a:r>
            <a:endParaRPr lang="en-US" sz="1500" dirty="0">
              <a:solidFill>
                <a:schemeClr val="tx1"/>
              </a:solidFill>
            </a:endParaRPr>
          </a:p>
          <a:p>
            <a:pPr marL="457200" indent="-457200">
              <a:buFont typeface="+mj-lt"/>
              <a:buAutoNum type="arabicPeriod"/>
            </a:pPr>
            <a:r>
              <a:rPr lang="en-US" sz="1500" dirty="0">
                <a:solidFill>
                  <a:schemeClr val="tx1"/>
                </a:solidFill>
              </a:rPr>
              <a:t>“How has the privatization of water affected Zambia?”. </a:t>
            </a:r>
            <a:endParaRPr lang="en-US" sz="1500" dirty="0"/>
          </a:p>
          <a:p>
            <a:pPr marL="457200" indent="-457200">
              <a:buFont typeface="+mj-lt"/>
              <a:buAutoNum type="arabicPeriod"/>
            </a:pPr>
            <a:endParaRPr lang="en-US" sz="1500" dirty="0"/>
          </a:p>
          <a:p>
            <a:pPr marL="457200" indent="-457200">
              <a:buFont typeface="+mj-lt"/>
              <a:buAutoNum type="arabicPeriod"/>
            </a:pPr>
            <a:endParaRPr lang="en-US" sz="1500" dirty="0"/>
          </a:p>
          <a:p>
            <a:pPr marL="457200" indent="-457200">
              <a:buFont typeface="+mj-lt"/>
              <a:buAutoNum type="arabicPeriod"/>
            </a:pPr>
            <a:endParaRPr lang="en-US" sz="1500" dirty="0"/>
          </a:p>
        </p:txBody>
      </p:sp>
      <p:sp>
        <p:nvSpPr>
          <p:cNvPr id="4" name="Date Placeholder 3"/>
          <p:cNvSpPr>
            <a:spLocks noGrp="1"/>
          </p:cNvSpPr>
          <p:nvPr>
            <p:ph type="dt" sz="half" idx="10"/>
          </p:nvPr>
        </p:nvSpPr>
        <p:spPr/>
        <p:txBody>
          <a:bodyPr/>
          <a:lstStyle/>
          <a:p>
            <a:fld id="{90812685-9879-8841-A514-C0C1F4CACD09}" type="datetime1">
              <a:rPr lang="en-GB" smtClean="0"/>
              <a:t>13/03/2014</a:t>
            </a:fld>
            <a:endParaRPr lang="en-US"/>
          </a:p>
        </p:txBody>
      </p:sp>
      <p:sp>
        <p:nvSpPr>
          <p:cNvPr id="6" name="Footer Placeholder 4"/>
          <p:cNvSpPr>
            <a:spLocks noGrp="1"/>
          </p:cNvSpPr>
          <p:nvPr>
            <p:ph type="ftr" sz="quarter" idx="11"/>
          </p:nvPr>
        </p:nvSpPr>
        <p:spPr/>
        <p:txBody>
          <a:bodyPr/>
          <a:lstStyle/>
          <a:p>
            <a:r>
              <a:rPr lang="en-US" smtClean="0"/>
              <a:t>Mr. / Mrs                                                                                 Extended Essay 2013-15</a:t>
            </a:r>
            <a:endParaRPr lang="en-US" dirty="0"/>
          </a:p>
        </p:txBody>
      </p:sp>
      <p:sp>
        <p:nvSpPr>
          <p:cNvPr id="9" name="Slide Number Placeholder 8"/>
          <p:cNvSpPr>
            <a:spLocks noGrp="1"/>
          </p:cNvSpPr>
          <p:nvPr>
            <p:ph type="sldNum" sz="quarter" idx="12"/>
          </p:nvPr>
        </p:nvSpPr>
        <p:spPr/>
        <p:txBody>
          <a:bodyPr/>
          <a:lstStyle/>
          <a:p>
            <a:fld id="{162F1D00-BD13-4404-86B0-79703945A0A7}" type="slidenum">
              <a:rPr lang="en-US" smtClean="0"/>
              <a:t>9</a:t>
            </a:fld>
            <a:endParaRPr lang="en-US"/>
          </a:p>
        </p:txBody>
      </p:sp>
    </p:spTree>
    <p:extLst>
      <p:ext uri="{BB962C8B-B14F-4D97-AF65-F5344CB8AC3E}">
        <p14:creationId xmlns:p14="http://schemas.microsoft.com/office/powerpoint/2010/main" val="11101164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pectrum">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Spectrum">
      <a:majorFont>
        <a:latin typeface="Corbel"/>
        <a:ea typeface=""/>
        <a:cs typeface=""/>
        <a:font script="Jpan" typeface="ＭＳ ゴシック"/>
        <a:font script="Hans" typeface="宋体"/>
        <a:font script="Hant" typeface="新細明體"/>
      </a:majorFont>
      <a:minorFont>
        <a:latin typeface="Calibri"/>
        <a:ea typeface=""/>
        <a:cs typeface=""/>
        <a:font script="Jpan" typeface="ＭＳ ゴシック"/>
        <a:font script="Hans" typeface="宋体"/>
        <a:font script="Hant" typeface="新細明體"/>
      </a:minorFont>
    </a:fontScheme>
    <a:fmtScheme name="Spectrum">
      <a:fillStyleLst>
        <a:solidFill>
          <a:schemeClr val="phClr"/>
        </a:solidFill>
        <a:gradFill rotWithShape="1">
          <a:gsLst>
            <a:gs pos="0">
              <a:schemeClr val="phClr">
                <a:tint val="100000"/>
                <a:shade val="70000"/>
                <a:satMod val="150000"/>
              </a:schemeClr>
            </a:gs>
            <a:gs pos="100000">
              <a:schemeClr val="phClr">
                <a:tint val="95000"/>
                <a:satMod val="150000"/>
              </a:schemeClr>
            </a:gs>
          </a:gsLst>
          <a:lin ang="16200000" scaled="1"/>
        </a:gradFill>
        <a:gradFill rotWithShape="1">
          <a:gsLst>
            <a:gs pos="0">
              <a:schemeClr val="phClr">
                <a:tint val="95000"/>
                <a:shade val="70000"/>
                <a:satMod val="150000"/>
              </a:schemeClr>
            </a:gs>
            <a:gs pos="100000">
              <a:schemeClr val="phClr">
                <a:tint val="100000"/>
                <a:shade val="100000"/>
                <a:satMod val="150000"/>
              </a:schemeClr>
            </a:gs>
          </a:gsLst>
          <a:lin ang="16200000" scaled="0"/>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6600000" sx="101000" sy="101000" rotWithShape="0">
              <a:srgbClr val="000000">
                <a:alpha val="75000"/>
              </a:srgbClr>
            </a:outerShdw>
          </a:effectLst>
        </a:effectStyle>
        <a:effectStyle>
          <a:effectLst>
            <a:outerShdw blurRad="50800" dir="5400000" sx="105000" sy="105000" algn="ctr" rotWithShape="0">
              <a:srgbClr val="000000">
                <a:alpha val="40000"/>
              </a:srgbClr>
            </a:outerShdw>
          </a:effectLst>
          <a:scene3d>
            <a:camera prst="orthographicFront">
              <a:rot lat="0" lon="0" rev="0"/>
            </a:camera>
            <a:lightRig rig="balanced" dir="t">
              <a:rot lat="0" lon="0" rev="4800000"/>
            </a:lightRig>
          </a:scene3d>
          <a:sp3d prstMaterial="matte">
            <a:bevelT w="635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Spectrum.thmx</Template>
  <TotalTime>186</TotalTime>
  <Words>4953</Words>
  <Application>Microsoft Macintosh PowerPoint</Application>
  <PresentationFormat>On-screen Show (4:3)</PresentationFormat>
  <Paragraphs>310</Paragraphs>
  <Slides>29</Slides>
  <Notes>22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Spectrum</vt:lpstr>
      <vt:lpstr>IB Economics 2013-15</vt:lpstr>
      <vt:lpstr>Overview</vt:lpstr>
      <vt:lpstr>Overview</vt:lpstr>
      <vt:lpstr>Overview</vt:lpstr>
      <vt:lpstr>Overview</vt:lpstr>
      <vt:lpstr>Overview</vt:lpstr>
      <vt:lpstr>Overview</vt:lpstr>
      <vt:lpstr>Overview</vt:lpstr>
      <vt:lpstr>Overview</vt:lpstr>
      <vt:lpstr>Research question and approach</vt:lpstr>
      <vt:lpstr>Treatment of the topic</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Interpreting the assessment criteria</vt:lpstr>
      <vt:lpstr>Sample</vt:lpstr>
      <vt:lpstr>Assessment objectives </vt:lpstr>
      <vt:lpstr>Your responsibilities</vt:lpstr>
      <vt:lpstr>Some other tips</vt:lpstr>
      <vt:lpstr>Assessment criteria</vt:lpstr>
      <vt:lpstr>And last but not least…</vt:lpstr>
      <vt:lpstr>Any questions?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Extended Essay </dc:title>
  <dc:creator>Salva</dc:creator>
  <cp:lastModifiedBy>Salva</cp:lastModifiedBy>
  <cp:revision>33</cp:revision>
  <dcterms:created xsi:type="dcterms:W3CDTF">2013-11-29T17:55:27Z</dcterms:created>
  <dcterms:modified xsi:type="dcterms:W3CDTF">2014-03-13T20:06:05Z</dcterms:modified>
</cp:coreProperties>
</file>